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Lst>
  <p:notesMasterIdLst>
    <p:notesMasterId r:id="rId54"/>
  </p:notesMasterIdLst>
  <p:handoutMasterIdLst>
    <p:handoutMasterId r:id="rId55"/>
  </p:handoutMasterIdLst>
  <p:sldIdLst>
    <p:sldId id="256" r:id="rId3"/>
    <p:sldId id="261" r:id="rId4"/>
    <p:sldId id="267" r:id="rId5"/>
    <p:sldId id="268" r:id="rId6"/>
    <p:sldId id="269" r:id="rId7"/>
    <p:sldId id="262" r:id="rId8"/>
    <p:sldId id="281" r:id="rId9"/>
    <p:sldId id="282" r:id="rId10"/>
    <p:sldId id="307" r:id="rId11"/>
    <p:sldId id="283" r:id="rId12"/>
    <p:sldId id="312" r:id="rId13"/>
    <p:sldId id="284" r:id="rId14"/>
    <p:sldId id="285" r:id="rId15"/>
    <p:sldId id="286" r:id="rId16"/>
    <p:sldId id="287" r:id="rId17"/>
    <p:sldId id="288" r:id="rId18"/>
    <p:sldId id="313" r:id="rId19"/>
    <p:sldId id="289" r:id="rId20"/>
    <p:sldId id="290" r:id="rId21"/>
    <p:sldId id="263" r:id="rId22"/>
    <p:sldId id="270" r:id="rId23"/>
    <p:sldId id="272" r:id="rId24"/>
    <p:sldId id="273" r:id="rId25"/>
    <p:sldId id="308" r:id="rId26"/>
    <p:sldId id="274" r:id="rId27"/>
    <p:sldId id="275" r:id="rId28"/>
    <p:sldId id="310" r:id="rId29"/>
    <p:sldId id="276" r:id="rId30"/>
    <p:sldId id="309" r:id="rId31"/>
    <p:sldId id="277" r:id="rId32"/>
    <p:sldId id="314" r:id="rId33"/>
    <p:sldId id="278" r:id="rId34"/>
    <p:sldId id="279" r:id="rId35"/>
    <p:sldId id="264" r:id="rId36"/>
    <p:sldId id="298" r:id="rId37"/>
    <p:sldId id="299" r:id="rId38"/>
    <p:sldId id="300" r:id="rId39"/>
    <p:sldId id="301" r:id="rId40"/>
    <p:sldId id="302" r:id="rId41"/>
    <p:sldId id="303" r:id="rId42"/>
    <p:sldId id="304" r:id="rId43"/>
    <p:sldId id="305" r:id="rId44"/>
    <p:sldId id="265" r:id="rId45"/>
    <p:sldId id="291" r:id="rId46"/>
    <p:sldId id="292" r:id="rId47"/>
    <p:sldId id="293" r:id="rId48"/>
    <p:sldId id="294" r:id="rId49"/>
    <p:sldId id="295" r:id="rId50"/>
    <p:sldId id="296" r:id="rId51"/>
    <p:sldId id="297" r:id="rId52"/>
    <p:sldId id="306" r:id="rId5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00FF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96" autoAdjust="0"/>
    <p:restoredTop sz="94660"/>
  </p:normalViewPr>
  <p:slideViewPr>
    <p:cSldViewPr>
      <p:cViewPr varScale="1">
        <p:scale>
          <a:sx n="88" d="100"/>
          <a:sy n="88" d="100"/>
        </p:scale>
        <p:origin x="-102" y="-36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1571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A9F63E38-7C0C-4F8F-9071-D5FA7388EEB5}" type="datetimeFigureOut">
              <a:rPr lang="en-US"/>
              <a:pPr>
                <a:defRPr/>
              </a:pPr>
              <a:t>7/8/2010</a:t>
            </a:fld>
            <a:endParaRPr lang="en-US"/>
          </a:p>
        </p:txBody>
      </p:sp>
      <p:sp>
        <p:nvSpPr>
          <p:cNvPr id="11571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1571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38B99AD-5665-430A-91E7-1722F55A7923}"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25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3FB0307C-8B1A-42F0-95BB-DCAA6845C804}" type="datetimeFigureOut">
              <a:rPr lang="en-US"/>
              <a:pPr>
                <a:defRPr/>
              </a:pPr>
              <a:t>7/8/2010</a:t>
            </a:fld>
            <a:endParaRPr lang="en-US"/>
          </a:p>
        </p:txBody>
      </p:sp>
      <p:sp>
        <p:nvSpPr>
          <p:cNvPr id="22532" name="Rectangle 4"/>
          <p:cNvSpPr>
            <a:spLocks noGrp="1"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25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25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C654113-F058-4E6D-A2C5-529F56C91DD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rrowheads="1" noTextEdit="1"/>
          </p:cNvSpPr>
          <p:nvPr>
            <p:ph type="sldImg"/>
          </p:nvPr>
        </p:nvSpPr>
        <p:spPr>
          <a:ln/>
        </p:spPr>
      </p:sp>
      <p:sp>
        <p:nvSpPr>
          <p:cNvPr id="2560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Rot="1" noChangeArrowheads="1" noTextEdit="1"/>
          </p:cNvSpPr>
          <p:nvPr>
            <p:ph type="sldImg"/>
          </p:nvPr>
        </p:nvSpPr>
        <p:spPr>
          <a:ln/>
        </p:spPr>
      </p:sp>
      <p:sp>
        <p:nvSpPr>
          <p:cNvPr id="4608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rrowheads="1" noTextEdit="1"/>
          </p:cNvSpPr>
          <p:nvPr>
            <p:ph type="sldImg"/>
          </p:nvPr>
        </p:nvSpPr>
        <p:spPr>
          <a:ln/>
        </p:spPr>
      </p:sp>
      <p:sp>
        <p:nvSpPr>
          <p:cNvPr id="4813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rrowheads="1" noTextEdit="1"/>
          </p:cNvSpPr>
          <p:nvPr>
            <p:ph type="sldImg"/>
          </p:nvPr>
        </p:nvSpPr>
        <p:spPr>
          <a:ln/>
        </p:spPr>
      </p:sp>
      <p:sp>
        <p:nvSpPr>
          <p:cNvPr id="5017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rrowheads="1" noTextEdit="1"/>
          </p:cNvSpPr>
          <p:nvPr>
            <p:ph type="sldImg"/>
          </p:nvPr>
        </p:nvSpPr>
        <p:spPr>
          <a:ln/>
        </p:spPr>
      </p:sp>
      <p:sp>
        <p:nvSpPr>
          <p:cNvPr id="5222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rrowheads="1" noTextEdit="1"/>
          </p:cNvSpPr>
          <p:nvPr>
            <p:ph type="sldImg"/>
          </p:nvPr>
        </p:nvSpPr>
        <p:spPr>
          <a:ln/>
        </p:spPr>
      </p:sp>
      <p:sp>
        <p:nvSpPr>
          <p:cNvPr id="5427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Rot="1" noChangeArrowheads="1" noTextEdit="1"/>
          </p:cNvSpPr>
          <p:nvPr>
            <p:ph type="sldImg"/>
          </p:nvPr>
        </p:nvSpPr>
        <p:spPr>
          <a:ln/>
        </p:spPr>
      </p:sp>
      <p:sp>
        <p:nvSpPr>
          <p:cNvPr id="5734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rrowheads="1" noTextEdit="1"/>
          </p:cNvSpPr>
          <p:nvPr>
            <p:ph type="sldImg"/>
          </p:nvPr>
        </p:nvSpPr>
        <p:spPr>
          <a:ln/>
        </p:spPr>
      </p:sp>
      <p:sp>
        <p:nvSpPr>
          <p:cNvPr id="5939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rrowheads="1" noTextEdit="1"/>
          </p:cNvSpPr>
          <p:nvPr>
            <p:ph type="sldImg"/>
          </p:nvPr>
        </p:nvSpPr>
        <p:spPr>
          <a:ln/>
        </p:spPr>
      </p:sp>
      <p:sp>
        <p:nvSpPr>
          <p:cNvPr id="6144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rrowheads="1" noTextEdit="1"/>
          </p:cNvSpPr>
          <p:nvPr>
            <p:ph type="sldImg"/>
          </p:nvPr>
        </p:nvSpPr>
        <p:spPr>
          <a:ln/>
        </p:spPr>
      </p:sp>
      <p:sp>
        <p:nvSpPr>
          <p:cNvPr id="6349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Rot="1" noChangeArrowheads="1" noTextEdit="1"/>
          </p:cNvSpPr>
          <p:nvPr>
            <p:ph type="sldImg"/>
          </p:nvPr>
        </p:nvSpPr>
        <p:spPr>
          <a:ln/>
        </p:spPr>
      </p:sp>
      <p:sp>
        <p:nvSpPr>
          <p:cNvPr id="6553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rrowheads="1" noTextEdit="1"/>
          </p:cNvSpPr>
          <p:nvPr>
            <p:ph type="sldImg"/>
          </p:nvPr>
        </p:nvSpPr>
        <p:spPr>
          <a:ln/>
        </p:spPr>
      </p:sp>
      <p:sp>
        <p:nvSpPr>
          <p:cNvPr id="2765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rrowheads="1" noTextEdit="1"/>
          </p:cNvSpPr>
          <p:nvPr>
            <p:ph type="sldImg"/>
          </p:nvPr>
        </p:nvSpPr>
        <p:spPr>
          <a:ln/>
        </p:spPr>
      </p:sp>
      <p:sp>
        <p:nvSpPr>
          <p:cNvPr id="6758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Rot="1" noChangeArrowheads="1" noTextEdit="1"/>
          </p:cNvSpPr>
          <p:nvPr>
            <p:ph type="sldImg"/>
          </p:nvPr>
        </p:nvSpPr>
        <p:spPr>
          <a:ln/>
        </p:spPr>
      </p:sp>
      <p:sp>
        <p:nvSpPr>
          <p:cNvPr id="7065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Rot="1" noChangeArrowheads="1" noTextEdit="1"/>
          </p:cNvSpPr>
          <p:nvPr>
            <p:ph type="sldImg"/>
          </p:nvPr>
        </p:nvSpPr>
        <p:spPr>
          <a:ln/>
        </p:spPr>
      </p:sp>
      <p:sp>
        <p:nvSpPr>
          <p:cNvPr id="7270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Rot="1" noChangeArrowheads="1" noTextEdit="1"/>
          </p:cNvSpPr>
          <p:nvPr>
            <p:ph type="sldImg"/>
          </p:nvPr>
        </p:nvSpPr>
        <p:spPr>
          <a:ln/>
        </p:spPr>
      </p:sp>
      <p:sp>
        <p:nvSpPr>
          <p:cNvPr id="7577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Rot="1" noChangeArrowheads="1" noTextEdit="1"/>
          </p:cNvSpPr>
          <p:nvPr>
            <p:ph type="sldImg"/>
          </p:nvPr>
        </p:nvSpPr>
        <p:spPr>
          <a:ln/>
        </p:spPr>
      </p:sp>
      <p:sp>
        <p:nvSpPr>
          <p:cNvPr id="7885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rrowheads="1" noTextEdit="1"/>
          </p:cNvSpPr>
          <p:nvPr>
            <p:ph type="sldImg"/>
          </p:nvPr>
        </p:nvSpPr>
        <p:spPr>
          <a:ln/>
        </p:spPr>
      </p:sp>
      <p:sp>
        <p:nvSpPr>
          <p:cNvPr id="8192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rrowheads="1" noTextEdit="1"/>
          </p:cNvSpPr>
          <p:nvPr>
            <p:ph type="sldImg"/>
          </p:nvPr>
        </p:nvSpPr>
        <p:spPr>
          <a:ln/>
        </p:spPr>
      </p:sp>
      <p:sp>
        <p:nvSpPr>
          <p:cNvPr id="8397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Rot="1" noChangeArrowheads="1" noTextEdit="1"/>
          </p:cNvSpPr>
          <p:nvPr>
            <p:ph type="sldImg"/>
          </p:nvPr>
        </p:nvSpPr>
        <p:spPr>
          <a:ln/>
        </p:spPr>
      </p:sp>
      <p:sp>
        <p:nvSpPr>
          <p:cNvPr id="8601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2"/>
          <p:cNvSpPr>
            <a:spLocks noGrp="1" noRot="1" noChangeArrowheads="1" noTextEdit="1"/>
          </p:cNvSpPr>
          <p:nvPr>
            <p:ph type="sldImg"/>
          </p:nvPr>
        </p:nvSpPr>
        <p:spPr>
          <a:ln/>
        </p:spPr>
      </p:sp>
      <p:sp>
        <p:nvSpPr>
          <p:cNvPr id="9625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2"/>
          <p:cNvSpPr>
            <a:spLocks noGrp="1" noRot="1" noChangeArrowheads="1" noTextEdit="1"/>
          </p:cNvSpPr>
          <p:nvPr>
            <p:ph type="sldImg"/>
          </p:nvPr>
        </p:nvSpPr>
        <p:spPr>
          <a:ln/>
        </p:spPr>
      </p:sp>
      <p:sp>
        <p:nvSpPr>
          <p:cNvPr id="9830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rrowheads="1" noTextEdit="1"/>
          </p:cNvSpPr>
          <p:nvPr>
            <p:ph type="sldImg"/>
          </p:nvPr>
        </p:nvSpPr>
        <p:spPr>
          <a:ln/>
        </p:spPr>
      </p:sp>
      <p:sp>
        <p:nvSpPr>
          <p:cNvPr id="2969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rrowheads="1" noTextEdit="1"/>
          </p:cNvSpPr>
          <p:nvPr>
            <p:ph type="sldImg"/>
          </p:nvPr>
        </p:nvSpPr>
        <p:spPr>
          <a:ln/>
        </p:spPr>
      </p:sp>
      <p:sp>
        <p:nvSpPr>
          <p:cNvPr id="10035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p:cNvSpPr>
            <a:spLocks noGrp="1" noRot="1" noChangeArrowheads="1" noTextEdit="1"/>
          </p:cNvSpPr>
          <p:nvPr>
            <p:ph type="sldImg"/>
          </p:nvPr>
        </p:nvSpPr>
        <p:spPr>
          <a:ln/>
        </p:spPr>
      </p:sp>
      <p:sp>
        <p:nvSpPr>
          <p:cNvPr id="10240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2"/>
          <p:cNvSpPr>
            <a:spLocks noGrp="1" noRot="1" noChangeArrowheads="1" noTextEdit="1"/>
          </p:cNvSpPr>
          <p:nvPr>
            <p:ph type="sldImg"/>
          </p:nvPr>
        </p:nvSpPr>
        <p:spPr>
          <a:ln/>
        </p:spPr>
      </p:sp>
      <p:sp>
        <p:nvSpPr>
          <p:cNvPr id="10445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2"/>
          <p:cNvSpPr>
            <a:spLocks noGrp="1" noRot="1" noChangeArrowheads="1" noTextEdit="1"/>
          </p:cNvSpPr>
          <p:nvPr>
            <p:ph type="sldImg"/>
          </p:nvPr>
        </p:nvSpPr>
        <p:spPr>
          <a:ln/>
        </p:spPr>
      </p:sp>
      <p:sp>
        <p:nvSpPr>
          <p:cNvPr id="10649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2"/>
          <p:cNvSpPr>
            <a:spLocks noGrp="1" noRot="1" noChangeArrowheads="1" noTextEdit="1"/>
          </p:cNvSpPr>
          <p:nvPr>
            <p:ph type="sldImg"/>
          </p:nvPr>
        </p:nvSpPr>
        <p:spPr>
          <a:ln/>
        </p:spPr>
      </p:sp>
      <p:sp>
        <p:nvSpPr>
          <p:cNvPr id="10854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noRot="1" noChangeArrowheads="1" noTextEdit="1"/>
          </p:cNvSpPr>
          <p:nvPr>
            <p:ph type="sldImg"/>
          </p:nvPr>
        </p:nvSpPr>
        <p:spPr>
          <a:ln/>
        </p:spPr>
      </p:sp>
      <p:sp>
        <p:nvSpPr>
          <p:cNvPr id="11059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rrowheads="1" noTextEdit="1"/>
          </p:cNvSpPr>
          <p:nvPr>
            <p:ph type="sldImg"/>
          </p:nvPr>
        </p:nvSpPr>
        <p:spPr>
          <a:ln/>
        </p:spPr>
      </p:sp>
      <p:sp>
        <p:nvSpPr>
          <p:cNvPr id="3174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rrowheads="1" noTextEdit="1"/>
          </p:cNvSpPr>
          <p:nvPr>
            <p:ph type="sldImg"/>
          </p:nvPr>
        </p:nvSpPr>
        <p:spPr>
          <a:ln/>
        </p:spPr>
      </p:sp>
      <p:sp>
        <p:nvSpPr>
          <p:cNvPr id="3379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rrowheads="1" noTextEdit="1"/>
          </p:cNvSpPr>
          <p:nvPr>
            <p:ph type="sldImg"/>
          </p:nvPr>
        </p:nvSpPr>
        <p:spPr>
          <a:ln/>
        </p:spPr>
      </p:sp>
      <p:sp>
        <p:nvSpPr>
          <p:cNvPr id="3584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rrowheads="1" noTextEdit="1"/>
          </p:cNvSpPr>
          <p:nvPr>
            <p:ph type="sldImg"/>
          </p:nvPr>
        </p:nvSpPr>
        <p:spPr>
          <a:ln/>
        </p:spPr>
      </p:sp>
      <p:sp>
        <p:nvSpPr>
          <p:cNvPr id="3789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rrowheads="1" noTextEdit="1"/>
          </p:cNvSpPr>
          <p:nvPr>
            <p:ph type="sldImg"/>
          </p:nvPr>
        </p:nvSpPr>
        <p:spPr>
          <a:ln/>
        </p:spPr>
      </p:sp>
      <p:sp>
        <p:nvSpPr>
          <p:cNvPr id="3993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rrowheads="1" noTextEdit="1"/>
          </p:cNvSpPr>
          <p:nvPr>
            <p:ph type="sldImg"/>
          </p:nvPr>
        </p:nvSpPr>
        <p:spPr>
          <a:ln/>
        </p:spPr>
      </p:sp>
      <p:sp>
        <p:nvSpPr>
          <p:cNvPr id="4301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295400"/>
            <a:ext cx="4038600" cy="4953000"/>
          </a:xfrm>
        </p:spPr>
        <p:txBody>
          <a:bodyPr/>
          <a:lstStyle>
            <a:lvl1pPr>
              <a:defRPr sz="28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5400"/>
            <a:ext cx="4038600" cy="4953000"/>
          </a:xfrm>
        </p:spPr>
        <p:txBody>
          <a:bodyPr/>
          <a:lstStyle>
            <a:lvl1pPr>
              <a:defRPr sz="28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457200" y="76200"/>
            <a:ext cx="8229600" cy="1143000"/>
          </a:xfrm>
        </p:spPr>
        <p:txBody>
          <a:bodyPr/>
          <a:lstStyle>
            <a:lvl1pPr>
              <a:defRPr>
                <a:solidFill>
                  <a:schemeClr val="bg1"/>
                </a:solidFill>
              </a:defRPr>
            </a:lvl1pPr>
          </a:lstStyle>
          <a:p>
            <a:r>
              <a:rPr lang="en-US" dirty="0" smtClean="0"/>
              <a:t>Click to edit Master title style</a:t>
            </a:r>
            <a:endParaRPr lang="en-US" dirty="0"/>
          </a:p>
        </p:txBody>
      </p:sp>
      <p:sp>
        <p:nvSpPr>
          <p:cNvPr id="5" name="Date Placeholder 3"/>
          <p:cNvSpPr>
            <a:spLocks noGrp="1"/>
          </p:cNvSpPr>
          <p:nvPr>
            <p:ph type="dt" sz="half" idx="10"/>
          </p:nvPr>
        </p:nvSpPr>
        <p:spPr/>
        <p:txBody>
          <a:bodyPr/>
          <a:lstStyle>
            <a:lvl1pPr>
              <a:defRPr/>
            </a:lvl1pPr>
          </a:lstStyle>
          <a:p>
            <a:pPr>
              <a:defRPr/>
            </a:pPr>
            <a:fld id="{4318500D-3629-4BD3-809F-DD1B0E32F616}" type="datetimeFigureOut">
              <a:rPr lang="en-US"/>
              <a:pPr>
                <a:defRPr/>
              </a:pPr>
              <a:t>7/8/2010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CCF43B8-32E6-4EC4-80A3-87A6CAFCAC96}" type="slidenum">
              <a:rPr lang="en-US"/>
              <a:pPr>
                <a:defRPr/>
              </a:pPr>
              <a:t>‹#›</a:t>
            </a:fld>
            <a:endParaRPr 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DD0512F-C768-4AB1-8C89-B3A77D5D2049}" type="datetimeFigureOut">
              <a:rPr lang="en-US"/>
              <a:pPr>
                <a:defRPr/>
              </a:pPr>
              <a:t>7/8/2010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B12E82B-9138-4EA6-85C5-B5FC5A812F7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748C78C-006D-43D8-A238-1EE92B4AC467}" type="datetimeFigureOut">
              <a:rPr lang="en-US"/>
              <a:pPr>
                <a:defRPr/>
              </a:pPr>
              <a:t>7/8/2010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19A760E-7249-40CC-8D74-DCF22C1AF84D}"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E861F9ED-FC04-421B-9B4F-6B44DBE2B497}" type="datetimeFigureOut">
              <a:rPr lang="en-US"/>
              <a:pPr>
                <a:defRPr/>
              </a:pPr>
              <a:t>7/8/2010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5666447-1BE6-4282-8C5C-25315027DA87}"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E5FBB4AB-41CB-4C7E-A70B-10CAB5D4658E}" type="datetimeFigureOut">
              <a:rPr lang="en-US"/>
              <a:pPr>
                <a:defRPr/>
              </a:pPr>
              <a:t>7/8/2010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C9AF30D-7543-4BE5-8D74-E7E1F1C9BA93}"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5118A6AF-FB02-4A98-AD8B-E4415ED98820}" type="datetimeFigureOut">
              <a:rPr lang="en-US"/>
              <a:pPr>
                <a:defRPr/>
              </a:pPr>
              <a:t>7/8/2010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17DB19D-6946-4D5F-80BE-EC262977DD3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59F8869-031C-43A1-9DF0-8880791D5F7B}" type="datetimeFigureOut">
              <a:rPr lang="en-US"/>
              <a:pPr>
                <a:defRPr/>
              </a:pPr>
              <a:t>7/8/2010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C8D8937-14BB-4E52-9F4F-7DDD4CD96226}"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B8B3B0E9-737E-4FCE-B153-5B88047BE257}" type="datetimeFigureOut">
              <a:rPr lang="en-US"/>
              <a:pPr>
                <a:defRPr/>
              </a:pPr>
              <a:t>7/8/2010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6C93F4-B6EF-41EB-9D5D-AE95FC7DD281}"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A8BCC9F-293F-4FA0-8C5A-BF98D03B0FCE}" type="datetimeFigureOut">
              <a:rPr lang="en-US"/>
              <a:pPr>
                <a:defRPr/>
              </a:pPr>
              <a:t>7/8/2010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3ABDC95-7E93-4257-9D86-166E97408AB2}"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82E79CF-1A9F-4372-ADCF-5CEEB58BA3BB}" type="datetimeFigureOut">
              <a:rPr lang="en-US"/>
              <a:pPr>
                <a:defRPr/>
              </a:pPr>
              <a:t>7/8/2010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390C080-A5DE-4FCA-A93B-DC756FBA70C0}"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7A6607A-48B1-4BB4-BC60-7DB36D507A82}" type="datetimeFigureOut">
              <a:rPr lang="en-US"/>
              <a:pPr>
                <a:defRPr/>
              </a:pPr>
              <a:t>7/8/2010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DA65D32-B145-4B43-847F-99210537F5E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95401"/>
            <a:ext cx="4040188" cy="762000"/>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57400"/>
            <a:ext cx="4040188" cy="4191000"/>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95401"/>
            <a:ext cx="4041775" cy="762000"/>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57400"/>
            <a:ext cx="4041775" cy="4191000"/>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1"/>
          <p:cNvSpPr>
            <a:spLocks noGrp="1"/>
          </p:cNvSpPr>
          <p:nvPr>
            <p:ph type="title"/>
          </p:nvPr>
        </p:nvSpPr>
        <p:spPr>
          <a:xfrm>
            <a:off x="457200" y="76200"/>
            <a:ext cx="8229600" cy="1143000"/>
          </a:xfrm>
        </p:spPr>
        <p:txBody>
          <a:bodyPr/>
          <a:lstStyle>
            <a:lvl1pPr>
              <a:defRPr>
                <a:solidFill>
                  <a:schemeClr val="bg1"/>
                </a:solidFill>
              </a:defRPr>
            </a:lvl1pPr>
          </a:lstStyle>
          <a:p>
            <a:r>
              <a:rPr lang="en-US" dirty="0" smtClean="0"/>
              <a:t>Click to edit Master title style</a:t>
            </a:r>
            <a:endParaRPr lang="en-US" dirty="0"/>
          </a:p>
        </p:txBody>
      </p:sp>
      <p:sp>
        <p:nvSpPr>
          <p:cNvPr id="7" name="Date Placeholder 3"/>
          <p:cNvSpPr>
            <a:spLocks noGrp="1"/>
          </p:cNvSpPr>
          <p:nvPr>
            <p:ph type="dt" sz="half" idx="10"/>
          </p:nvPr>
        </p:nvSpPr>
        <p:spPr/>
        <p:txBody>
          <a:bodyPr/>
          <a:lstStyle>
            <a:lvl1pPr>
              <a:defRPr/>
            </a:lvl1pPr>
          </a:lstStyle>
          <a:p>
            <a:pPr>
              <a:defRPr/>
            </a:pPr>
            <a:fld id="{08C4E35A-0CD3-4863-9FB4-0EE4DAB8823D}" type="datetimeFigureOut">
              <a:rPr lang="en-US"/>
              <a:pPr>
                <a:defRPr/>
              </a:pPr>
              <a:t>7/8/2010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A1D41EE-03E5-4068-B56A-1C0032C31D09}" type="slidenum">
              <a:rPr lang="en-US"/>
              <a:pPr>
                <a:defRPr/>
              </a:pPr>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p:nvPr>
        </p:nvSpPr>
        <p:spPr>
          <a:xfrm>
            <a:off x="457200" y="76200"/>
            <a:ext cx="8229600" cy="1143000"/>
          </a:xfrm>
        </p:spPr>
        <p:txBody>
          <a:bodyPr/>
          <a:lstStyle>
            <a:lvl1pPr>
              <a:defRPr>
                <a:solidFill>
                  <a:schemeClr val="bg1"/>
                </a:solidFill>
              </a:defRPr>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54611B8A-EF6E-45DA-9F84-F3843DB2A092}" type="datetimeFigureOut">
              <a:rPr lang="en-US"/>
              <a:pPr>
                <a:defRPr/>
              </a:pPr>
              <a:t>7/8/2010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E741D42-2591-443D-ACFC-7644DF61FD71}" type="slidenum">
              <a:rPr lang="en-US"/>
              <a:pPr>
                <a:defRPr/>
              </a:pPr>
              <a:t>‹#›</a:t>
            </a:fld>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94312C7-D21E-4B06-9B63-3D46C2D0079E}" type="datetimeFigureOut">
              <a:rPr lang="en-US"/>
              <a:pPr>
                <a:defRPr/>
              </a:pPr>
              <a:t>7/8/2010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63E7FC8-D238-40DF-92DD-FAFD270E9A76}" type="slidenum">
              <a:rPr lang="en-US"/>
              <a:pPr>
                <a:defRPr/>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solidFill>
                  <a:schemeClr val="bg1"/>
                </a:solidFill>
              </a:defRPr>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1F5F035-8255-4BC0-8623-959A647E8CC9}" type="datetimeFigureOut">
              <a:rPr lang="en-US"/>
              <a:pPr>
                <a:defRPr/>
              </a:pPr>
              <a:t>7/8/2010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AD89E3-DA50-484E-A4D7-CBBF4BB3591B}" type="slidenum">
              <a:rPr lang="en-US"/>
              <a:pPr>
                <a:defRPr/>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bg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2BA410D-6A62-45A3-9B3B-67EACB0D6D72}" type="datetimeFigureOut">
              <a:rPr lang="en-US"/>
              <a:pPr>
                <a:defRPr/>
              </a:pPr>
              <a:t>7/8/2010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CF1D97C-CFE2-4469-95CD-92A2B4A339C5}" type="slidenum">
              <a:rPr lang="en-US"/>
              <a:pPr>
                <a:defRPr/>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6607D13-DF8B-418E-92F6-1C707776D4AB}" type="datetimeFigureOut">
              <a:rPr lang="en-US"/>
              <a:pPr>
                <a:defRPr/>
              </a:pPr>
              <a:t>7/8/2010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9BFD659-ABD6-4D65-9E3A-4C3F6E39E771}" type="slidenum">
              <a:rPr lang="en-US"/>
              <a:pPr>
                <a:defRPr/>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solidFill>
                  <a:schemeClr val="bg1"/>
                </a:solidFil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685D34-80C6-4CE6-A05B-646A5D62C289}" type="datetimeFigureOut">
              <a:rPr lang="en-US"/>
              <a:pPr>
                <a:defRPr/>
              </a:pPr>
              <a:t>7/8/2010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B94391-5CE4-46FC-8D8B-DCFEED5D21BD}" type="slidenum">
              <a:rPr lang="en-US"/>
              <a:pPr>
                <a:defRPr/>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55BD7FFA-948E-42C7-903E-BDED7B11F0E5}" type="datetimeFigureOut">
              <a:rPr lang="en-US"/>
              <a:pPr>
                <a:defRPr/>
              </a:pPr>
              <a:t>7/8/2010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072F665-74A2-4B45-A3C6-9D9BFF98C00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image" Target="../media/image2.png"/><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r="-7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fontAlgn="auto">
              <a:spcBef>
                <a:spcPts val="0"/>
              </a:spcBef>
              <a:spcAft>
                <a:spcPts val="0"/>
              </a:spcAft>
              <a:defRPr sz="1200">
                <a:solidFill>
                  <a:schemeClr val="bg1"/>
                </a:solidFill>
                <a:latin typeface="+mn-lt"/>
              </a:defRPr>
            </a:lvl1pPr>
          </a:lstStyle>
          <a:p>
            <a:pPr>
              <a:defRPr/>
            </a:pPr>
            <a:fld id="{8469639C-BA9B-44D5-91ED-EB1970A0FD11}" type="datetimeFigureOut">
              <a:rPr lang="en-US"/>
              <a:pPr>
                <a:defRPr/>
              </a:pPr>
              <a:t>7/8/2010</a:t>
            </a:fld>
            <a:endParaRPr lang="en-US"/>
          </a:p>
        </p:txBody>
      </p:sp>
      <p:sp>
        <p:nvSpPr>
          <p:cNvPr id="8"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bg1"/>
                </a:solidFill>
                <a:latin typeface="+mn-lt"/>
              </a:defRPr>
            </a:lvl1pPr>
          </a:lstStyle>
          <a:p>
            <a:pPr>
              <a:defRPr/>
            </a:pPr>
            <a:endParaRPr lang="en-US"/>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bg1"/>
                </a:solidFill>
                <a:latin typeface="+mn-lt"/>
              </a:defRPr>
            </a:lvl1pPr>
          </a:lstStyle>
          <a:p>
            <a:pPr>
              <a:defRPr/>
            </a:pPr>
            <a:fld id="{55B34EC6-22B1-4944-9C87-A825A755B55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Lst>
  <p:transition>
    <p:fade/>
  </p:transition>
  <p:txStyles>
    <p:titleStyle>
      <a:lvl1pPr algn="ctr" rtl="0" eaLnBrk="0" fontAlgn="base" hangingPunct="0">
        <a:spcBef>
          <a:spcPct val="0"/>
        </a:spcBef>
        <a:spcAft>
          <a:spcPct val="0"/>
        </a:spcAft>
        <a:defRPr sz="4400" kern="1200">
          <a:solidFill>
            <a:schemeClr val="bg1"/>
          </a:solidFill>
          <a:latin typeface="Arial" charset="0"/>
          <a:ea typeface="+mj-ea"/>
          <a:cs typeface="+mj-cs"/>
        </a:defRPr>
      </a:lvl1pPr>
      <a:lvl2pPr algn="ctr" rtl="0" eaLnBrk="0" fontAlgn="base" hangingPunct="0">
        <a:spcBef>
          <a:spcPct val="0"/>
        </a:spcBef>
        <a:spcAft>
          <a:spcPct val="0"/>
        </a:spcAft>
        <a:defRPr sz="4400">
          <a:solidFill>
            <a:schemeClr val="bg1"/>
          </a:solidFill>
          <a:latin typeface="Arial" charset="0"/>
        </a:defRPr>
      </a:lvl2pPr>
      <a:lvl3pPr algn="ctr" rtl="0" eaLnBrk="0" fontAlgn="base" hangingPunct="0">
        <a:spcBef>
          <a:spcPct val="0"/>
        </a:spcBef>
        <a:spcAft>
          <a:spcPct val="0"/>
        </a:spcAft>
        <a:defRPr sz="4400">
          <a:solidFill>
            <a:schemeClr val="bg1"/>
          </a:solidFill>
          <a:latin typeface="Arial" charset="0"/>
        </a:defRPr>
      </a:lvl3pPr>
      <a:lvl4pPr algn="ctr" rtl="0" eaLnBrk="0" fontAlgn="base" hangingPunct="0">
        <a:spcBef>
          <a:spcPct val="0"/>
        </a:spcBef>
        <a:spcAft>
          <a:spcPct val="0"/>
        </a:spcAft>
        <a:defRPr sz="4400">
          <a:solidFill>
            <a:schemeClr val="bg1"/>
          </a:solidFill>
          <a:latin typeface="Arial" charset="0"/>
        </a:defRPr>
      </a:lvl4pPr>
      <a:lvl5pPr algn="ctr" rtl="0" eaLnBrk="0" fontAlgn="base" hangingPunct="0">
        <a:spcBef>
          <a:spcPct val="0"/>
        </a:spcBef>
        <a:spcAft>
          <a:spcPct val="0"/>
        </a:spcAft>
        <a:defRPr sz="4400">
          <a:solidFill>
            <a:schemeClr val="bg1"/>
          </a:solidFill>
          <a:latin typeface="Arial" charset="0"/>
        </a:defRPr>
      </a:lvl5pPr>
      <a:lvl6pPr marL="457200" algn="ctr" rtl="0" fontAlgn="base">
        <a:spcBef>
          <a:spcPct val="0"/>
        </a:spcBef>
        <a:spcAft>
          <a:spcPct val="0"/>
        </a:spcAft>
        <a:defRPr sz="4400">
          <a:solidFill>
            <a:schemeClr val="bg1"/>
          </a:solidFill>
          <a:latin typeface="HelveticaNeueLT Std Lt Ext"/>
        </a:defRPr>
      </a:lvl6pPr>
      <a:lvl7pPr marL="914400" algn="ctr" rtl="0" fontAlgn="base">
        <a:spcBef>
          <a:spcPct val="0"/>
        </a:spcBef>
        <a:spcAft>
          <a:spcPct val="0"/>
        </a:spcAft>
        <a:defRPr sz="4400">
          <a:solidFill>
            <a:schemeClr val="bg1"/>
          </a:solidFill>
          <a:latin typeface="HelveticaNeueLT Std Lt Ext"/>
        </a:defRPr>
      </a:lvl7pPr>
      <a:lvl8pPr marL="1371600" algn="ctr" rtl="0" fontAlgn="base">
        <a:spcBef>
          <a:spcPct val="0"/>
        </a:spcBef>
        <a:spcAft>
          <a:spcPct val="0"/>
        </a:spcAft>
        <a:defRPr sz="4400">
          <a:solidFill>
            <a:schemeClr val="bg1"/>
          </a:solidFill>
          <a:latin typeface="HelveticaNeueLT Std Lt Ext"/>
        </a:defRPr>
      </a:lvl8pPr>
      <a:lvl9pPr marL="1828800" algn="ctr" rtl="0" fontAlgn="base">
        <a:spcBef>
          <a:spcPct val="0"/>
        </a:spcBef>
        <a:spcAft>
          <a:spcPct val="0"/>
        </a:spcAft>
        <a:defRPr sz="4400">
          <a:solidFill>
            <a:schemeClr val="bg1"/>
          </a:solidFill>
          <a:latin typeface="HelveticaNeueLT Std Lt Ext"/>
        </a:defRPr>
      </a:lvl9pPr>
    </p:titleStyle>
    <p:bodyStyle>
      <a:lvl1pPr marL="342900" indent="-342900" algn="l" rtl="0" eaLnBrk="0" fontAlgn="base" hangingPunct="0">
        <a:spcBef>
          <a:spcPct val="20000"/>
        </a:spcBef>
        <a:spcAft>
          <a:spcPct val="0"/>
        </a:spcAft>
        <a:buFont typeface="Arial" charset="0"/>
        <a:buChar char="•"/>
        <a:defRPr sz="3200" kern="1200">
          <a:solidFill>
            <a:schemeClr val="bg1"/>
          </a:solidFill>
          <a:latin typeface="Arial"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bg1"/>
          </a:solidFill>
          <a:latin typeface="Arial"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bg1"/>
          </a:solidFill>
          <a:latin typeface="Arial"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bg1"/>
          </a:solidFill>
          <a:latin typeface="Arial"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bg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4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4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fontAlgn="auto">
              <a:spcBef>
                <a:spcPts val="0"/>
              </a:spcBef>
              <a:spcAft>
                <a:spcPts val="0"/>
              </a:spcAft>
              <a:defRPr sz="1200">
                <a:solidFill>
                  <a:schemeClr val="bg1"/>
                </a:solidFill>
                <a:latin typeface="+mn-lt"/>
              </a:defRPr>
            </a:lvl1pPr>
          </a:lstStyle>
          <a:p>
            <a:pPr>
              <a:defRPr/>
            </a:pPr>
            <a:fld id="{D4914061-B94A-4053-A243-FA305C7CA505}" type="datetimeFigureOut">
              <a:rPr lang="en-US"/>
              <a:pPr>
                <a:defRPr/>
              </a:pPr>
              <a:t>7/8/2010</a:t>
            </a:fld>
            <a:endParaRPr lang="en-US"/>
          </a:p>
        </p:txBody>
      </p:sp>
      <p:sp>
        <p:nvSpPr>
          <p:cNvPr id="11"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bg1"/>
                </a:solidFill>
                <a:latin typeface="+mn-lt"/>
              </a:defRPr>
            </a:lvl1pPr>
          </a:lstStyle>
          <a:p>
            <a:pPr>
              <a:defRPr/>
            </a:pPr>
            <a:endParaRPr lang="en-US"/>
          </a:p>
        </p:txBody>
      </p:sp>
      <p:sp>
        <p:nvSpPr>
          <p:cNvPr id="12"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bg1"/>
                </a:solidFill>
                <a:latin typeface="+mn-lt"/>
              </a:defRPr>
            </a:lvl1pPr>
          </a:lstStyle>
          <a:p>
            <a:pPr>
              <a:defRPr/>
            </a:pPr>
            <a:fld id="{33134523-F13D-436B-A588-B60E61D199B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Arial" charset="0"/>
        </a:defRPr>
      </a:lvl2pPr>
      <a:lvl3pPr algn="ctr" rtl="0" eaLnBrk="0" fontAlgn="base" hangingPunct="0">
        <a:spcBef>
          <a:spcPct val="0"/>
        </a:spcBef>
        <a:spcAft>
          <a:spcPct val="0"/>
        </a:spcAft>
        <a:defRPr sz="4400">
          <a:solidFill>
            <a:schemeClr val="bg1"/>
          </a:solidFill>
          <a:latin typeface="Arial" charset="0"/>
        </a:defRPr>
      </a:lvl3pPr>
      <a:lvl4pPr algn="ctr" rtl="0" eaLnBrk="0" fontAlgn="base" hangingPunct="0">
        <a:spcBef>
          <a:spcPct val="0"/>
        </a:spcBef>
        <a:spcAft>
          <a:spcPct val="0"/>
        </a:spcAft>
        <a:defRPr sz="4400">
          <a:solidFill>
            <a:schemeClr val="bg1"/>
          </a:solidFill>
          <a:latin typeface="Arial" charset="0"/>
        </a:defRPr>
      </a:lvl4pPr>
      <a:lvl5pPr algn="ctr" rtl="0" eaLnBrk="0" fontAlgn="base" hangingPunct="0">
        <a:spcBef>
          <a:spcPct val="0"/>
        </a:spcBef>
        <a:spcAft>
          <a:spcPct val="0"/>
        </a:spcAft>
        <a:defRPr sz="4400">
          <a:solidFill>
            <a:schemeClr val="bg1"/>
          </a:solidFill>
          <a:latin typeface="Arial" charset="0"/>
        </a:defRPr>
      </a:lvl5pPr>
      <a:lvl6pPr marL="457200" algn="ctr" rtl="0" eaLnBrk="0" fontAlgn="base" hangingPunct="0">
        <a:spcBef>
          <a:spcPct val="0"/>
        </a:spcBef>
        <a:spcAft>
          <a:spcPct val="0"/>
        </a:spcAft>
        <a:defRPr sz="4400">
          <a:solidFill>
            <a:schemeClr val="bg1"/>
          </a:solidFill>
          <a:latin typeface="Arial" charset="0"/>
        </a:defRPr>
      </a:lvl6pPr>
      <a:lvl7pPr marL="914400" algn="ctr" rtl="0" eaLnBrk="0" fontAlgn="base" hangingPunct="0">
        <a:spcBef>
          <a:spcPct val="0"/>
        </a:spcBef>
        <a:spcAft>
          <a:spcPct val="0"/>
        </a:spcAft>
        <a:defRPr sz="4400">
          <a:solidFill>
            <a:schemeClr val="bg1"/>
          </a:solidFill>
          <a:latin typeface="Arial" charset="0"/>
        </a:defRPr>
      </a:lvl7pPr>
      <a:lvl8pPr marL="1371600" algn="ctr" rtl="0" eaLnBrk="0" fontAlgn="base" hangingPunct="0">
        <a:spcBef>
          <a:spcPct val="0"/>
        </a:spcBef>
        <a:spcAft>
          <a:spcPct val="0"/>
        </a:spcAft>
        <a:defRPr sz="4400">
          <a:solidFill>
            <a:schemeClr val="bg1"/>
          </a:solidFill>
          <a:latin typeface="Arial" charset="0"/>
        </a:defRPr>
      </a:lvl8pPr>
      <a:lvl9pPr marL="1828800" algn="ctr" rtl="0" eaLnBrk="0" fontAlgn="base" hangingPunct="0">
        <a:spcBef>
          <a:spcPct val="0"/>
        </a:spcBef>
        <a:spcAft>
          <a:spcPct val="0"/>
        </a:spcAft>
        <a:defRPr sz="4400">
          <a:solidFill>
            <a:schemeClr val="bg1"/>
          </a:solidFill>
          <a:latin typeface="Arial" charset="0"/>
        </a:defRPr>
      </a:lvl9pPr>
    </p:titleStyle>
    <p:bodyStyle>
      <a:lvl1pPr marL="342900" indent="-342900" algn="l" rtl="0" eaLnBrk="0" fontAlgn="base" hangingPunct="0">
        <a:spcBef>
          <a:spcPct val="20000"/>
        </a:spcBef>
        <a:spcAft>
          <a:spcPct val="0"/>
        </a:spcAft>
        <a:buFont typeface="Arial" charset="0"/>
        <a:buChar char="•"/>
        <a:defRPr sz="3200">
          <a:solidFill>
            <a:schemeClr val="bg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bg1"/>
          </a:solidFill>
          <a:latin typeface="+mn-lt"/>
        </a:defRPr>
      </a:lvl2pPr>
      <a:lvl3pPr marL="1143000" indent="-228600" algn="l" rtl="0" eaLnBrk="0" fontAlgn="base" hangingPunct="0">
        <a:spcBef>
          <a:spcPct val="20000"/>
        </a:spcBef>
        <a:spcAft>
          <a:spcPct val="0"/>
        </a:spcAft>
        <a:buFont typeface="Arial" charset="0"/>
        <a:buChar char="•"/>
        <a:defRPr sz="2400">
          <a:solidFill>
            <a:schemeClr val="bg1"/>
          </a:solidFill>
          <a:latin typeface="+mn-lt"/>
        </a:defRPr>
      </a:lvl3pPr>
      <a:lvl4pPr marL="1600200" indent="-228600" algn="l" rtl="0" eaLnBrk="0" fontAlgn="base" hangingPunct="0">
        <a:spcBef>
          <a:spcPct val="20000"/>
        </a:spcBef>
        <a:spcAft>
          <a:spcPct val="0"/>
        </a:spcAft>
        <a:buFont typeface="Arial" charset="0"/>
        <a:buChar char="–"/>
        <a:defRPr sz="2000">
          <a:solidFill>
            <a:schemeClr val="bg1"/>
          </a:solidFill>
          <a:latin typeface="+mn-lt"/>
        </a:defRPr>
      </a:lvl4pPr>
      <a:lvl5pPr marL="2057400" indent="-228600" algn="l" rtl="0" eaLnBrk="0" fontAlgn="base" hangingPunct="0">
        <a:spcBef>
          <a:spcPct val="20000"/>
        </a:spcBef>
        <a:spcAft>
          <a:spcPct val="0"/>
        </a:spcAft>
        <a:buFont typeface="Arial" charset="0"/>
        <a:buChar char="»"/>
        <a:defRPr sz="2000">
          <a:solidFill>
            <a:schemeClr val="bg1"/>
          </a:solidFill>
          <a:latin typeface="+mn-lt"/>
        </a:defRPr>
      </a:lvl5pPr>
      <a:lvl6pPr marL="2514600" indent="-228600" algn="l" rtl="0" eaLnBrk="0" fontAlgn="base" hangingPunct="0">
        <a:spcBef>
          <a:spcPct val="20000"/>
        </a:spcBef>
        <a:spcAft>
          <a:spcPct val="0"/>
        </a:spcAft>
        <a:buFont typeface="Arial" charset="0"/>
        <a:buChar char="»"/>
        <a:defRPr sz="2000">
          <a:solidFill>
            <a:schemeClr val="bg1"/>
          </a:solidFill>
          <a:latin typeface="+mn-lt"/>
        </a:defRPr>
      </a:lvl6pPr>
      <a:lvl7pPr marL="2971800" indent="-228600" algn="l" rtl="0" eaLnBrk="0" fontAlgn="base" hangingPunct="0">
        <a:spcBef>
          <a:spcPct val="20000"/>
        </a:spcBef>
        <a:spcAft>
          <a:spcPct val="0"/>
        </a:spcAft>
        <a:buFont typeface="Arial" charset="0"/>
        <a:buChar char="»"/>
        <a:defRPr sz="2000">
          <a:solidFill>
            <a:schemeClr val="bg1"/>
          </a:solidFill>
          <a:latin typeface="+mn-lt"/>
        </a:defRPr>
      </a:lvl7pPr>
      <a:lvl8pPr marL="3429000" indent="-228600" algn="l" rtl="0" eaLnBrk="0" fontAlgn="base" hangingPunct="0">
        <a:spcBef>
          <a:spcPct val="20000"/>
        </a:spcBef>
        <a:spcAft>
          <a:spcPct val="0"/>
        </a:spcAft>
        <a:buFont typeface="Arial" charset="0"/>
        <a:buChar char="»"/>
        <a:defRPr sz="2000">
          <a:solidFill>
            <a:schemeClr val="bg1"/>
          </a:solidFill>
          <a:latin typeface="+mn-lt"/>
        </a:defRPr>
      </a:lvl8pPr>
      <a:lvl9pPr marL="3886200" indent="-228600" algn="l" rtl="0" eaLnBrk="0" fontAlgn="base" hangingPunct="0">
        <a:spcBef>
          <a:spcPct val="20000"/>
        </a:spcBef>
        <a:spcAft>
          <a:spcPct val="0"/>
        </a:spcAft>
        <a:buFont typeface="Arial" charset="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5.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hyperlink" Target="http://www.cbsnews.com/video/watch/?id=2358445n&amp;tag=api" TargetMode="External"/><Relationship Id="rId2" Type="http://schemas.openxmlformats.org/officeDocument/2006/relationships/image" Target="../media/image9.jpe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4578" name="Title 12"/>
          <p:cNvSpPr>
            <a:spLocks noGrp="1"/>
          </p:cNvSpPr>
          <p:nvPr>
            <p:ph type="title" idx="4294967295"/>
          </p:nvPr>
        </p:nvSpPr>
        <p:spPr>
          <a:xfrm>
            <a:off x="722313" y="5191125"/>
            <a:ext cx="7772400" cy="1057275"/>
          </a:xfrm>
        </p:spPr>
        <p:txBody>
          <a:bodyPr anchor="t"/>
          <a:lstStyle/>
          <a:p>
            <a:pPr algn="l" eaLnBrk="1" hangingPunct="1"/>
            <a:r>
              <a:rPr lang="en-US" sz="5400" b="1" i="1" smtClean="0">
                <a:solidFill>
                  <a:srgbClr val="DDDDDD"/>
                </a:solidFill>
                <a:latin typeface="Arial Unicode MS" pitchFamily="34" charset="-128"/>
              </a:rPr>
              <a:t>Chapter 23</a:t>
            </a:r>
            <a:br>
              <a:rPr lang="en-US" sz="5400" b="1" i="1" smtClean="0">
                <a:solidFill>
                  <a:srgbClr val="DDDDDD"/>
                </a:solidFill>
                <a:latin typeface="Arial Unicode MS" pitchFamily="34" charset="-128"/>
              </a:rPr>
            </a:br>
            <a:endParaRPr lang="en-US" sz="5400" b="1" i="1" smtClean="0">
              <a:solidFill>
                <a:srgbClr val="DDDDDD"/>
              </a:solidFill>
              <a:latin typeface="Arial Unicode MS" pitchFamily="34" charset="-128"/>
            </a:endParaRPr>
          </a:p>
        </p:txBody>
      </p:sp>
      <p:sp>
        <p:nvSpPr>
          <p:cNvPr id="24579" name="Text Placeholder 13"/>
          <p:cNvSpPr>
            <a:spLocks noGrp="1"/>
          </p:cNvSpPr>
          <p:nvPr>
            <p:ph type="body" idx="4294967295"/>
          </p:nvPr>
        </p:nvSpPr>
        <p:spPr>
          <a:xfrm>
            <a:off x="685800" y="3733800"/>
            <a:ext cx="7772400" cy="1500188"/>
          </a:xfrm>
        </p:spPr>
        <p:txBody>
          <a:bodyPr anchor="b"/>
          <a:lstStyle/>
          <a:p>
            <a:pPr marL="0" indent="0" eaLnBrk="1" hangingPunct="1">
              <a:buFont typeface="Arial" charset="0"/>
              <a:buNone/>
            </a:pPr>
            <a:r>
              <a:rPr lang="en-US" sz="4000" b="1" i="1" smtClean="0">
                <a:solidFill>
                  <a:srgbClr val="00FF00"/>
                </a:solidFill>
                <a:latin typeface="Arial Unicode MS" pitchFamily="34" charset="-128"/>
              </a:rPr>
              <a:t>The Vietnam War</a:t>
            </a:r>
          </a:p>
        </p:txBody>
      </p:sp>
      <p:pic>
        <p:nvPicPr>
          <p:cNvPr id="24580" name="Picture 5" descr="vietnam_protest_rs"/>
          <p:cNvPicPr>
            <a:picLocks noChangeAspect="1" noChangeArrowheads="1"/>
          </p:cNvPicPr>
          <p:nvPr/>
        </p:nvPicPr>
        <p:blipFill>
          <a:blip r:embed="rId4"/>
          <a:srcRect/>
          <a:stretch>
            <a:fillRect/>
          </a:stretch>
        </p:blipFill>
        <p:spPr bwMode="auto">
          <a:xfrm>
            <a:off x="3581400" y="0"/>
            <a:ext cx="5562600" cy="4238625"/>
          </a:xfrm>
          <a:prstGeom prst="rect">
            <a:avLst/>
          </a:prstGeom>
          <a:noFill/>
          <a:ln w="9525">
            <a:noFill/>
            <a:miter lim="800000"/>
            <a:headEnd/>
            <a:tailEnd/>
          </a:ln>
        </p:spPr>
      </p:pic>
      <p:pic>
        <p:nvPicPr>
          <p:cNvPr id="24581" name="Picture 6" descr="funny-dog-pictures-the-marines"/>
          <p:cNvPicPr>
            <a:picLocks noChangeAspect="1" noChangeArrowheads="1"/>
          </p:cNvPicPr>
          <p:nvPr/>
        </p:nvPicPr>
        <p:blipFill>
          <a:blip r:embed="rId5"/>
          <a:srcRect/>
          <a:stretch>
            <a:fillRect/>
          </a:stretch>
        </p:blipFill>
        <p:spPr bwMode="auto">
          <a:xfrm>
            <a:off x="0" y="0"/>
            <a:ext cx="2819400" cy="3048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p:cNvSpPr>
          <p:nvPr>
            <p:ph type="title"/>
          </p:nvPr>
        </p:nvSpPr>
        <p:spPr>
          <a:xfrm>
            <a:off x="0" y="0"/>
            <a:ext cx="9144000" cy="1143000"/>
          </a:xfrm>
        </p:spPr>
        <p:txBody>
          <a:bodyPr/>
          <a:lstStyle/>
          <a:p>
            <a:r>
              <a:rPr lang="en-US" smtClean="0"/>
              <a:t>Civil War</a:t>
            </a:r>
          </a:p>
        </p:txBody>
      </p:sp>
      <p:sp>
        <p:nvSpPr>
          <p:cNvPr id="41986" name="Rectangle 3"/>
          <p:cNvSpPr>
            <a:spLocks noGrp="1"/>
          </p:cNvSpPr>
          <p:nvPr>
            <p:ph type="body" idx="1"/>
          </p:nvPr>
        </p:nvSpPr>
        <p:spPr>
          <a:xfrm>
            <a:off x="0" y="990600"/>
            <a:ext cx="9144000" cy="5867400"/>
          </a:xfrm>
        </p:spPr>
        <p:txBody>
          <a:bodyPr/>
          <a:lstStyle/>
          <a:p>
            <a:pPr>
              <a:lnSpc>
                <a:spcPct val="90000"/>
              </a:lnSpc>
            </a:pPr>
            <a:r>
              <a:rPr lang="en-US" smtClean="0"/>
              <a:t>Diem’s policies and his refusal to hold elections made Vietnamese people mad.</a:t>
            </a:r>
          </a:p>
          <a:p>
            <a:pPr>
              <a:lnSpc>
                <a:spcPct val="90000"/>
              </a:lnSpc>
            </a:pPr>
            <a:endParaRPr lang="en-US" smtClean="0"/>
          </a:p>
          <a:p>
            <a:pPr>
              <a:lnSpc>
                <a:spcPct val="90000"/>
              </a:lnSpc>
            </a:pPr>
            <a:r>
              <a:rPr lang="en-US" smtClean="0"/>
              <a:t>1960 the Vietnamese and other groups opposed to Diem united the south Vietnam to form the NLF. (National Libration Front)</a:t>
            </a:r>
          </a:p>
          <a:p>
            <a:pPr>
              <a:lnSpc>
                <a:spcPct val="90000"/>
              </a:lnSpc>
            </a:pPr>
            <a:endParaRPr lang="en-US" smtClean="0"/>
          </a:p>
          <a:p>
            <a:pPr>
              <a:lnSpc>
                <a:spcPct val="90000"/>
              </a:lnSpc>
            </a:pPr>
            <a:r>
              <a:rPr lang="en-US" smtClean="0"/>
              <a:t>The leaders were communists.</a:t>
            </a:r>
          </a:p>
          <a:p>
            <a:pPr>
              <a:lnSpc>
                <a:spcPct val="90000"/>
              </a:lnSpc>
            </a:pPr>
            <a:endParaRPr lang="en-US" smtClean="0"/>
          </a:p>
          <a:p>
            <a:pPr>
              <a:lnSpc>
                <a:spcPct val="90000"/>
              </a:lnSpc>
            </a:pPr>
            <a:r>
              <a:rPr lang="en-US" smtClean="0"/>
              <a:t>JFK faced a difficult choice, leave Diem or deepen American involvement in Vietnam. </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5" descr="jfk2"/>
          <p:cNvPicPr>
            <a:picLocks noChangeAspect="1" noChangeArrowheads="1"/>
          </p:cNvPicPr>
          <p:nvPr/>
        </p:nvPicPr>
        <p:blipFill>
          <a:blip r:embed="rId2"/>
          <a:srcRect/>
          <a:stretch>
            <a:fillRect/>
          </a:stretch>
        </p:blipFill>
        <p:spPr bwMode="auto">
          <a:xfrm>
            <a:off x="2971800" y="914400"/>
            <a:ext cx="3067050" cy="4572000"/>
          </a:xfrm>
          <a:prstGeom prst="rect">
            <a:avLst/>
          </a:prstGeom>
          <a:noFill/>
          <a:ln w="9525">
            <a:noFill/>
            <a:miter lim="800000"/>
            <a:headEnd/>
            <a:tailEnd/>
          </a:ln>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p:cNvSpPr>
          <p:nvPr>
            <p:ph type="title"/>
          </p:nvPr>
        </p:nvSpPr>
        <p:spPr>
          <a:xfrm>
            <a:off x="152400" y="0"/>
            <a:ext cx="8991600" cy="1143000"/>
          </a:xfrm>
        </p:spPr>
        <p:txBody>
          <a:bodyPr/>
          <a:lstStyle/>
          <a:p>
            <a:r>
              <a:rPr lang="en-US" smtClean="0"/>
              <a:t>The Kennedy Years</a:t>
            </a:r>
          </a:p>
        </p:txBody>
      </p:sp>
      <p:sp>
        <p:nvSpPr>
          <p:cNvPr id="45058" name="Rectangle 3"/>
          <p:cNvSpPr>
            <a:spLocks noGrp="1"/>
          </p:cNvSpPr>
          <p:nvPr>
            <p:ph type="body" idx="1"/>
          </p:nvPr>
        </p:nvSpPr>
        <p:spPr>
          <a:xfrm>
            <a:off x="0" y="990600"/>
            <a:ext cx="9144000" cy="5867400"/>
          </a:xfrm>
        </p:spPr>
        <p:txBody>
          <a:bodyPr/>
          <a:lstStyle/>
          <a:p>
            <a:pPr>
              <a:lnSpc>
                <a:spcPct val="80000"/>
              </a:lnSpc>
            </a:pPr>
            <a:r>
              <a:rPr lang="en-US" sz="2800" smtClean="0"/>
              <a:t>Kennedy expanded U.S. role in Vietnam. </a:t>
            </a:r>
          </a:p>
          <a:p>
            <a:pPr lvl="2">
              <a:lnSpc>
                <a:spcPct val="80000"/>
              </a:lnSpc>
            </a:pPr>
            <a:r>
              <a:rPr lang="en-US" sz="2000" smtClean="0"/>
              <a:t>Strengthen the south Vietnamese army with U.S. technology and military advisors to help them win war against Vietcong. </a:t>
            </a:r>
          </a:p>
          <a:p>
            <a:pPr lvl="2">
              <a:lnSpc>
                <a:spcPct val="80000"/>
              </a:lnSpc>
            </a:pPr>
            <a:endParaRPr lang="en-US" sz="2000" smtClean="0"/>
          </a:p>
          <a:p>
            <a:pPr lvl="2">
              <a:lnSpc>
                <a:spcPct val="80000"/>
              </a:lnSpc>
            </a:pPr>
            <a:r>
              <a:rPr lang="en-US" sz="2000" smtClean="0"/>
              <a:t>To pressure Diem to make political and economic reforms to eliminate the conditions that had allowed communism to take root in the first place.</a:t>
            </a:r>
          </a:p>
          <a:p>
            <a:pPr lvl="2">
              <a:lnSpc>
                <a:spcPct val="80000"/>
              </a:lnSpc>
            </a:pPr>
            <a:endParaRPr lang="en-US" sz="2000" smtClean="0"/>
          </a:p>
          <a:p>
            <a:pPr>
              <a:lnSpc>
                <a:spcPct val="80000"/>
              </a:lnSpc>
            </a:pPr>
            <a:r>
              <a:rPr lang="en-US" sz="2800" smtClean="0"/>
              <a:t>1963 Kennedy x3 the amount of aid in increase the number of U.S. advisors. </a:t>
            </a:r>
          </a:p>
          <a:p>
            <a:pPr>
              <a:lnSpc>
                <a:spcPct val="80000"/>
              </a:lnSpc>
            </a:pPr>
            <a:endParaRPr lang="en-US" sz="2800" smtClean="0"/>
          </a:p>
          <a:p>
            <a:pPr>
              <a:lnSpc>
                <a:spcPct val="80000"/>
              </a:lnSpc>
            </a:pPr>
            <a:r>
              <a:rPr lang="en-US" sz="2800" smtClean="0"/>
              <a:t>South Vietnamese army failed to score major victories against Vietcong. </a:t>
            </a:r>
          </a:p>
          <a:p>
            <a:pPr>
              <a:lnSpc>
                <a:spcPct val="80000"/>
              </a:lnSpc>
            </a:pPr>
            <a:endParaRPr lang="en-US" sz="2800" smtClean="0"/>
          </a:p>
          <a:p>
            <a:pPr>
              <a:lnSpc>
                <a:spcPct val="80000"/>
              </a:lnSpc>
            </a:pPr>
            <a:r>
              <a:rPr lang="en-US" sz="2800" smtClean="0"/>
              <a:t>Nov. 1, 1963 Diem was killed, 3 weeks later Kennedy was assassinated.   </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p:cNvSpPr>
          <p:nvPr>
            <p:ph type="title"/>
          </p:nvPr>
        </p:nvSpPr>
        <p:spPr>
          <a:xfrm>
            <a:off x="0" y="0"/>
            <a:ext cx="9144000" cy="1143000"/>
          </a:xfrm>
        </p:spPr>
        <p:txBody>
          <a:bodyPr/>
          <a:lstStyle/>
          <a:p>
            <a:r>
              <a:rPr lang="en-US" smtClean="0"/>
              <a:t>Johnson’s War</a:t>
            </a:r>
          </a:p>
        </p:txBody>
      </p:sp>
      <p:sp>
        <p:nvSpPr>
          <p:cNvPr id="47106" name="Rectangle 3"/>
          <p:cNvSpPr>
            <a:spLocks noGrp="1"/>
          </p:cNvSpPr>
          <p:nvPr>
            <p:ph type="body" idx="1"/>
          </p:nvPr>
        </p:nvSpPr>
        <p:spPr>
          <a:xfrm>
            <a:off x="0" y="1066800"/>
            <a:ext cx="9144000" cy="5791200"/>
          </a:xfrm>
        </p:spPr>
        <p:txBody>
          <a:bodyPr/>
          <a:lstStyle/>
          <a:p>
            <a:pPr>
              <a:lnSpc>
                <a:spcPct val="90000"/>
              </a:lnSpc>
            </a:pPr>
            <a:r>
              <a:rPr lang="en-US" sz="2800" smtClean="0"/>
              <a:t>Johnson rejected any settlement of the war that didn’t guarantee a non-communist gov. in south  Vietnam. </a:t>
            </a:r>
          </a:p>
          <a:p>
            <a:pPr algn="ctr">
              <a:lnSpc>
                <a:spcPct val="90000"/>
              </a:lnSpc>
              <a:buFont typeface="Arial" charset="0"/>
              <a:buNone/>
            </a:pPr>
            <a:r>
              <a:rPr lang="en-US" sz="3600" b="1" smtClean="0"/>
              <a:t>Tonkin Resolution</a:t>
            </a:r>
          </a:p>
          <a:p>
            <a:pPr>
              <a:lnSpc>
                <a:spcPct val="90000"/>
              </a:lnSpc>
            </a:pPr>
            <a:r>
              <a:rPr lang="en-US" sz="2800" smtClean="0"/>
              <a:t>North Vietnamese torpedo boats had attacked 2 U.S. destroyers in the gulf of Tonkin.</a:t>
            </a:r>
          </a:p>
          <a:p>
            <a:pPr>
              <a:lnSpc>
                <a:spcPct val="90000"/>
              </a:lnSpc>
            </a:pPr>
            <a:endParaRPr lang="en-US" sz="2800" smtClean="0"/>
          </a:p>
          <a:p>
            <a:pPr>
              <a:lnSpc>
                <a:spcPct val="90000"/>
              </a:lnSpc>
            </a:pPr>
            <a:r>
              <a:rPr lang="en-US" sz="2800" smtClean="0"/>
              <a:t>Resolution was not a deceleration of war it authorized Johnson to widen the war.</a:t>
            </a:r>
          </a:p>
          <a:p>
            <a:pPr>
              <a:lnSpc>
                <a:spcPct val="90000"/>
              </a:lnSpc>
            </a:pPr>
            <a:endParaRPr lang="en-US" sz="2800" smtClean="0"/>
          </a:p>
          <a:p>
            <a:pPr>
              <a:lnSpc>
                <a:spcPct val="90000"/>
              </a:lnSpc>
            </a:pPr>
            <a:r>
              <a:rPr lang="en-US" sz="2800" smtClean="0"/>
              <a:t>American war ships had been helping south Vietnamese commandos raid 2 north Vietnamese islands.</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p:cNvSpPr>
          <p:nvPr>
            <p:ph type="title"/>
          </p:nvPr>
        </p:nvSpPr>
        <p:spPr>
          <a:xfrm>
            <a:off x="0" y="0"/>
            <a:ext cx="9144000" cy="1143000"/>
          </a:xfrm>
        </p:spPr>
        <p:txBody>
          <a:bodyPr/>
          <a:lstStyle/>
          <a:p>
            <a:r>
              <a:rPr lang="en-US" smtClean="0"/>
              <a:t>Operation Rolling Thunder</a:t>
            </a:r>
          </a:p>
        </p:txBody>
      </p:sp>
      <p:sp>
        <p:nvSpPr>
          <p:cNvPr id="49154" name="Rectangle 3"/>
          <p:cNvSpPr>
            <a:spLocks noGrp="1"/>
          </p:cNvSpPr>
          <p:nvPr>
            <p:ph type="body" idx="1"/>
          </p:nvPr>
        </p:nvSpPr>
        <p:spPr>
          <a:xfrm>
            <a:off x="0" y="1600200"/>
            <a:ext cx="8915400" cy="5257800"/>
          </a:xfrm>
        </p:spPr>
        <p:txBody>
          <a:bodyPr/>
          <a:lstStyle/>
          <a:p>
            <a:pPr>
              <a:lnSpc>
                <a:spcPct val="90000"/>
              </a:lnSpc>
            </a:pPr>
            <a:r>
              <a:rPr lang="en-US" sz="2800" smtClean="0"/>
              <a:t>Feb. 1965, Vietcong forces attacked U.S. military base and killed 8 Americans which lead to the 1</a:t>
            </a:r>
            <a:r>
              <a:rPr lang="en-US" sz="2800" baseline="30000" smtClean="0"/>
              <a:t>st</a:t>
            </a:r>
            <a:r>
              <a:rPr lang="en-US" sz="2800" smtClean="0"/>
              <a:t> American bombing of Vietnam.</a:t>
            </a:r>
          </a:p>
          <a:p>
            <a:pPr>
              <a:lnSpc>
                <a:spcPct val="90000"/>
              </a:lnSpc>
            </a:pPr>
            <a:endParaRPr lang="en-US" sz="2800" smtClean="0"/>
          </a:p>
          <a:p>
            <a:pPr>
              <a:lnSpc>
                <a:spcPct val="90000"/>
              </a:lnSpc>
            </a:pPr>
            <a:r>
              <a:rPr lang="en-US" sz="2800" smtClean="0"/>
              <a:t>NLF continued to grow.</a:t>
            </a:r>
          </a:p>
          <a:p>
            <a:pPr algn="ctr">
              <a:lnSpc>
                <a:spcPct val="90000"/>
              </a:lnSpc>
              <a:buFont typeface="Arial" charset="0"/>
              <a:buNone/>
            </a:pPr>
            <a:r>
              <a:rPr lang="en-US" sz="3600" b="1" smtClean="0"/>
              <a:t>U.S. Troops in Vietnam</a:t>
            </a:r>
          </a:p>
          <a:p>
            <a:pPr>
              <a:lnSpc>
                <a:spcPct val="90000"/>
              </a:lnSpc>
            </a:pPr>
            <a:r>
              <a:rPr lang="en-US" sz="2800" smtClean="0"/>
              <a:t>General Westmorland asked Johnson to send troops to guard the U.S. air base at Da Nang.</a:t>
            </a:r>
          </a:p>
          <a:p>
            <a:pPr>
              <a:lnSpc>
                <a:spcPct val="90000"/>
              </a:lnSpc>
            </a:pPr>
            <a:endParaRPr lang="en-US" sz="2800" smtClean="0"/>
          </a:p>
          <a:p>
            <a:pPr>
              <a:lnSpc>
                <a:spcPct val="90000"/>
              </a:lnSpc>
            </a:pPr>
            <a:r>
              <a:rPr lang="en-US" sz="2800" smtClean="0"/>
              <a:t>End of 1965, 180,000+ U.S. troops were fighting in south Vietnam. By the end of 1967 500,000.</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p:cNvSpPr>
          <p:nvPr>
            <p:ph type="title"/>
          </p:nvPr>
        </p:nvSpPr>
        <p:spPr>
          <a:xfrm>
            <a:off x="0" y="0"/>
            <a:ext cx="9067800" cy="1143000"/>
          </a:xfrm>
        </p:spPr>
        <p:txBody>
          <a:bodyPr/>
          <a:lstStyle/>
          <a:p>
            <a:r>
              <a:rPr lang="en-US" smtClean="0"/>
              <a:t>Fighting the War</a:t>
            </a:r>
          </a:p>
        </p:txBody>
      </p:sp>
      <p:sp>
        <p:nvSpPr>
          <p:cNvPr id="51202" name="Rectangle 3"/>
          <p:cNvSpPr>
            <a:spLocks noGrp="1"/>
          </p:cNvSpPr>
          <p:nvPr>
            <p:ph type="body" idx="1"/>
          </p:nvPr>
        </p:nvSpPr>
        <p:spPr>
          <a:xfrm>
            <a:off x="0" y="1600200"/>
            <a:ext cx="9144000" cy="5257800"/>
          </a:xfrm>
        </p:spPr>
        <p:txBody>
          <a:bodyPr/>
          <a:lstStyle/>
          <a:p>
            <a:pPr>
              <a:lnSpc>
                <a:spcPct val="80000"/>
              </a:lnSpc>
            </a:pPr>
            <a:r>
              <a:rPr lang="en-US" sz="2800" smtClean="0"/>
              <a:t>U.S. hoped to destroy Vietcong’s will to fight and forced them to bargaining table by relentless bombing and combat.</a:t>
            </a:r>
          </a:p>
          <a:p>
            <a:pPr>
              <a:lnSpc>
                <a:spcPct val="80000"/>
              </a:lnSpc>
            </a:pPr>
            <a:endParaRPr lang="en-US" sz="2800" smtClean="0"/>
          </a:p>
          <a:p>
            <a:pPr>
              <a:lnSpc>
                <a:spcPct val="80000"/>
              </a:lnSpc>
            </a:pPr>
            <a:r>
              <a:rPr lang="en-US" sz="2800" smtClean="0"/>
              <a:t>U.S. success in war was by body counts-a tally of the # of enemy killed.</a:t>
            </a:r>
          </a:p>
          <a:p>
            <a:pPr>
              <a:lnSpc>
                <a:spcPct val="80000"/>
              </a:lnSpc>
            </a:pPr>
            <a:endParaRPr lang="en-US" sz="2800" smtClean="0"/>
          </a:p>
          <a:p>
            <a:pPr>
              <a:lnSpc>
                <a:spcPct val="80000"/>
              </a:lnSpc>
            </a:pPr>
            <a:r>
              <a:rPr lang="en-US" sz="2800" smtClean="0"/>
              <a:t>Optimistic reports of body counts lead to many at home to believe U.S. was winning. </a:t>
            </a:r>
          </a:p>
          <a:p>
            <a:pPr>
              <a:lnSpc>
                <a:spcPct val="80000"/>
              </a:lnSpc>
            </a:pPr>
            <a:endParaRPr lang="en-US" sz="2800" smtClean="0"/>
          </a:p>
          <a:p>
            <a:pPr>
              <a:lnSpc>
                <a:spcPct val="80000"/>
              </a:lnSpc>
            </a:pPr>
            <a:r>
              <a:rPr lang="en-US" sz="2800" smtClean="0"/>
              <a:t>American officials underestimated Vietcong and their North Vietnamese allies, U.S. forces claimed to have killed 220,000 communists by the end of 1967.</a:t>
            </a:r>
          </a:p>
          <a:p>
            <a:pPr>
              <a:lnSpc>
                <a:spcPct val="80000"/>
              </a:lnSpc>
            </a:pPr>
            <a:endParaRPr lang="en-US" sz="2800" smtClean="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p:cNvSpPr>
          <p:nvPr>
            <p:ph type="title"/>
          </p:nvPr>
        </p:nvSpPr>
        <p:spPr>
          <a:xfrm>
            <a:off x="0" y="0"/>
            <a:ext cx="9144000" cy="1219200"/>
          </a:xfrm>
        </p:spPr>
        <p:txBody>
          <a:bodyPr/>
          <a:lstStyle/>
          <a:p>
            <a:r>
              <a:rPr lang="en-US" smtClean="0"/>
              <a:t>Air War</a:t>
            </a:r>
          </a:p>
        </p:txBody>
      </p:sp>
      <p:sp>
        <p:nvSpPr>
          <p:cNvPr id="53250" name="Rectangle 3"/>
          <p:cNvSpPr>
            <a:spLocks noGrp="1"/>
          </p:cNvSpPr>
          <p:nvPr>
            <p:ph type="body" idx="1"/>
          </p:nvPr>
        </p:nvSpPr>
        <p:spPr>
          <a:xfrm>
            <a:off x="0" y="1600200"/>
            <a:ext cx="9144000" cy="5257800"/>
          </a:xfrm>
        </p:spPr>
        <p:txBody>
          <a:bodyPr/>
          <a:lstStyle/>
          <a:p>
            <a:r>
              <a:rPr lang="en-US" sz="2800" smtClean="0"/>
              <a:t>U.S. relied more on air power, after Operation Rolling Thunder air war over Vietnam went from 25,000 bombing raids to 108,000+</a:t>
            </a:r>
          </a:p>
          <a:p>
            <a:endParaRPr lang="en-US" sz="2800" smtClean="0"/>
          </a:p>
          <a:p>
            <a:r>
              <a:rPr lang="en-US" sz="2800" smtClean="0"/>
              <a:t>By 1967, U.S. dropped more bombs on Vietnam than allies dropped during all of WWII.</a:t>
            </a:r>
          </a:p>
          <a:p>
            <a:endParaRPr lang="en-US" sz="2800" smtClean="0"/>
          </a:p>
          <a:p>
            <a:r>
              <a:rPr lang="en-US" sz="2800" smtClean="0"/>
              <a:t>To evade bombers, Vietcong used and expanded underground tunnels dug during the conflict with the French in 1940’s.</a:t>
            </a:r>
          </a:p>
          <a:p>
            <a:pPr>
              <a:buFont typeface="Arial" charset="0"/>
              <a:buNone/>
            </a:pPr>
            <a:r>
              <a:rPr lang="en-US" sz="2800" smtClean="0"/>
              <a:t> </a:t>
            </a:r>
          </a:p>
          <a:p>
            <a:endParaRPr lang="en-US" sz="2800" smtClean="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5" descr="15"/>
          <p:cNvPicPr>
            <a:picLocks noChangeAspect="1" noChangeArrowheads="1"/>
          </p:cNvPicPr>
          <p:nvPr/>
        </p:nvPicPr>
        <p:blipFill>
          <a:blip r:embed="rId2"/>
          <a:srcRect/>
          <a:stretch>
            <a:fillRect/>
          </a:stretch>
        </p:blipFill>
        <p:spPr bwMode="auto">
          <a:xfrm>
            <a:off x="0" y="0"/>
            <a:ext cx="4572000" cy="5448300"/>
          </a:xfrm>
          <a:prstGeom prst="rect">
            <a:avLst/>
          </a:prstGeom>
          <a:noFill/>
          <a:ln w="9525">
            <a:noFill/>
            <a:miter lim="800000"/>
            <a:headEnd/>
            <a:tailEnd/>
          </a:ln>
        </p:spPr>
      </p:pic>
      <p:pic>
        <p:nvPicPr>
          <p:cNvPr id="55298" name="Picture 7" descr="8plane2"/>
          <p:cNvPicPr>
            <a:picLocks noChangeAspect="1" noChangeArrowheads="1"/>
          </p:cNvPicPr>
          <p:nvPr/>
        </p:nvPicPr>
        <p:blipFill>
          <a:blip r:embed="rId3"/>
          <a:srcRect/>
          <a:stretch>
            <a:fillRect/>
          </a:stretch>
        </p:blipFill>
        <p:spPr bwMode="auto">
          <a:xfrm>
            <a:off x="4572000" y="0"/>
            <a:ext cx="4572000" cy="3325813"/>
          </a:xfrm>
          <a:prstGeom prst="rect">
            <a:avLst/>
          </a:prstGeom>
          <a:noFill/>
          <a:ln w="9525">
            <a:noFill/>
            <a:miter lim="800000"/>
            <a:headEnd/>
            <a:tailEnd/>
          </a:ln>
        </p:spPr>
      </p:pic>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p:cNvSpPr>
          <p:nvPr>
            <p:ph type="title"/>
          </p:nvPr>
        </p:nvSpPr>
        <p:spPr>
          <a:xfrm>
            <a:off x="0" y="0"/>
            <a:ext cx="9144000" cy="1143000"/>
          </a:xfrm>
        </p:spPr>
        <p:txBody>
          <a:bodyPr/>
          <a:lstStyle/>
          <a:p>
            <a:r>
              <a:rPr lang="en-US" b="1" smtClean="0"/>
              <a:t>Ground War</a:t>
            </a:r>
            <a:r>
              <a:rPr lang="en-US" smtClean="0"/>
              <a:t> </a:t>
            </a:r>
          </a:p>
        </p:txBody>
      </p:sp>
      <p:sp>
        <p:nvSpPr>
          <p:cNvPr id="56322" name="Rectangle 3"/>
          <p:cNvSpPr>
            <a:spLocks noGrp="1"/>
          </p:cNvSpPr>
          <p:nvPr>
            <p:ph type="body" idx="1"/>
          </p:nvPr>
        </p:nvSpPr>
        <p:spPr>
          <a:xfrm>
            <a:off x="0" y="990600"/>
            <a:ext cx="9144000" cy="5867400"/>
          </a:xfrm>
        </p:spPr>
        <p:txBody>
          <a:bodyPr/>
          <a:lstStyle/>
          <a:p>
            <a:pPr>
              <a:lnSpc>
                <a:spcPct val="80000"/>
              </a:lnSpc>
            </a:pPr>
            <a:r>
              <a:rPr lang="en-US" sz="2400" smtClean="0"/>
              <a:t>U.S. ground forces attempted to wipe out vietcong through “search-and-destroy” missions.</a:t>
            </a:r>
          </a:p>
          <a:p>
            <a:pPr>
              <a:lnSpc>
                <a:spcPct val="80000"/>
              </a:lnSpc>
            </a:pPr>
            <a:endParaRPr lang="en-US" sz="2400" smtClean="0"/>
          </a:p>
          <a:p>
            <a:pPr>
              <a:lnSpc>
                <a:spcPct val="80000"/>
              </a:lnSpc>
            </a:pPr>
            <a:r>
              <a:rPr lang="en-US" sz="2400" smtClean="0"/>
              <a:t>All south of Vietnam became a war zone as U.S. troops searched for Vietcong.</a:t>
            </a:r>
          </a:p>
          <a:p>
            <a:pPr algn="ctr">
              <a:lnSpc>
                <a:spcPct val="80000"/>
              </a:lnSpc>
              <a:buFont typeface="Arial" charset="0"/>
              <a:buNone/>
            </a:pPr>
            <a:r>
              <a:rPr lang="en-US" b="1" smtClean="0"/>
              <a:t>Guerilla Tactics</a:t>
            </a:r>
          </a:p>
          <a:p>
            <a:pPr>
              <a:lnSpc>
                <a:spcPct val="80000"/>
              </a:lnSpc>
            </a:pPr>
            <a:r>
              <a:rPr lang="en-US" sz="2400" smtClean="0"/>
              <a:t>Vietcong used small bands of fighters to harass U.S. troops.</a:t>
            </a:r>
          </a:p>
          <a:p>
            <a:pPr>
              <a:lnSpc>
                <a:spcPct val="80000"/>
              </a:lnSpc>
            </a:pPr>
            <a:r>
              <a:rPr lang="en-US" sz="2400" smtClean="0"/>
              <a:t> </a:t>
            </a:r>
          </a:p>
          <a:p>
            <a:pPr>
              <a:lnSpc>
                <a:spcPct val="80000"/>
              </a:lnSpc>
            </a:pPr>
            <a:r>
              <a:rPr lang="en-US" sz="2400" smtClean="0"/>
              <a:t>Guerilla fighters avoided open battle, they used ambushes, hit-and-run raids and sabotage.</a:t>
            </a:r>
          </a:p>
          <a:p>
            <a:pPr>
              <a:lnSpc>
                <a:spcPct val="80000"/>
              </a:lnSpc>
            </a:pPr>
            <a:endParaRPr lang="en-US" sz="2400" smtClean="0"/>
          </a:p>
          <a:p>
            <a:pPr>
              <a:lnSpc>
                <a:spcPct val="80000"/>
              </a:lnSpc>
            </a:pPr>
            <a:r>
              <a:rPr lang="en-US" sz="2400" smtClean="0"/>
              <a:t>U.S. troops undertook </a:t>
            </a:r>
            <a:r>
              <a:rPr lang="en-US" sz="2400" b="1" smtClean="0"/>
              <a:t>pacification program</a:t>
            </a:r>
            <a:r>
              <a:rPr lang="en-US" sz="2400" smtClean="0"/>
              <a:t> soldiers then burned the fields and emptied villages. </a:t>
            </a:r>
          </a:p>
          <a:p>
            <a:pPr>
              <a:lnSpc>
                <a:spcPct val="80000"/>
              </a:lnSpc>
            </a:pPr>
            <a:endParaRPr lang="en-US" sz="2400" smtClean="0"/>
          </a:p>
          <a:p>
            <a:pPr>
              <a:lnSpc>
                <a:spcPct val="80000"/>
              </a:lnSpc>
            </a:pPr>
            <a:r>
              <a:rPr lang="en-US" sz="2400" smtClean="0"/>
              <a:t>1967 more than 14,000 U.S. soldiers killed.</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p:cNvSpPr>
          <p:nvPr>
            <p:ph type="title"/>
          </p:nvPr>
        </p:nvSpPr>
        <p:spPr>
          <a:xfrm>
            <a:off x="0" y="0"/>
            <a:ext cx="9144000" cy="1143000"/>
          </a:xfrm>
        </p:spPr>
        <p:txBody>
          <a:bodyPr/>
          <a:lstStyle/>
          <a:p>
            <a:r>
              <a:rPr lang="en-US" smtClean="0"/>
              <a:t>Endless War</a:t>
            </a:r>
          </a:p>
        </p:txBody>
      </p:sp>
      <p:sp>
        <p:nvSpPr>
          <p:cNvPr id="58370" name="Rectangle 3"/>
          <p:cNvSpPr>
            <a:spLocks noGrp="1"/>
          </p:cNvSpPr>
          <p:nvPr>
            <p:ph type="body" idx="1"/>
          </p:nvPr>
        </p:nvSpPr>
        <p:spPr>
          <a:xfrm>
            <a:off x="0" y="1143000"/>
            <a:ext cx="9144000" cy="5715000"/>
          </a:xfrm>
        </p:spPr>
        <p:txBody>
          <a:bodyPr/>
          <a:lstStyle/>
          <a:p>
            <a:r>
              <a:rPr lang="en-US" smtClean="0"/>
              <a:t>For Americans fighting it seemed like a unwinnable war, Vietnam was frustrating and terrifying nightmare.</a:t>
            </a:r>
          </a:p>
          <a:p>
            <a:endParaRPr lang="en-US" smtClean="0"/>
          </a:p>
          <a:p>
            <a:r>
              <a:rPr lang="en-US" smtClean="0"/>
              <a:t> The average soldier was 19 yrs. Old, seven years younger than soldiers in WWII.</a:t>
            </a:r>
          </a:p>
          <a:p>
            <a:pPr>
              <a:buFont typeface="Arial" charset="0"/>
              <a:buNone/>
            </a:pPr>
            <a:endParaRPr lang="en-US" smtClean="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idx="4294967295"/>
          </p:nvPr>
        </p:nvSpPr>
        <p:spPr>
          <a:xfrm>
            <a:off x="0" y="0"/>
            <a:ext cx="9144000" cy="1143000"/>
          </a:xfrm>
        </p:spPr>
        <p:txBody>
          <a:bodyPr/>
          <a:lstStyle/>
          <a:p>
            <a:pPr eaLnBrk="1" hangingPunct="1"/>
            <a:r>
              <a:rPr lang="en-US" smtClean="0">
                <a:latin typeface="HelveticaNeueLT Std Lt Ext"/>
              </a:rPr>
              <a:t>Chapter Vocabulary</a:t>
            </a:r>
          </a:p>
        </p:txBody>
      </p:sp>
      <p:sp>
        <p:nvSpPr>
          <p:cNvPr id="26626" name="Rectangle 3"/>
          <p:cNvSpPr>
            <a:spLocks noGrp="1"/>
          </p:cNvSpPr>
          <p:nvPr>
            <p:ph type="body" idx="4294967295"/>
          </p:nvPr>
        </p:nvSpPr>
        <p:spPr>
          <a:xfrm>
            <a:off x="0" y="990600"/>
            <a:ext cx="9144000" cy="5867400"/>
          </a:xfrm>
        </p:spPr>
        <p:txBody>
          <a:bodyPr/>
          <a:lstStyle/>
          <a:p>
            <a:pPr eaLnBrk="1" hangingPunct="1"/>
            <a:r>
              <a:rPr lang="en-US" sz="2800" smtClean="0">
                <a:latin typeface="Calibri" pitchFamily="34" charset="0"/>
              </a:rPr>
              <a:t>National Liberation- Freeing a nation from control by another nation.</a:t>
            </a:r>
          </a:p>
          <a:p>
            <a:pPr eaLnBrk="1" hangingPunct="1">
              <a:buFont typeface="Arial" charset="0"/>
              <a:buNone/>
            </a:pPr>
            <a:endParaRPr lang="en-US" sz="2800" smtClean="0">
              <a:latin typeface="Calibri" pitchFamily="34" charset="0"/>
            </a:endParaRPr>
          </a:p>
          <a:p>
            <a:pPr eaLnBrk="1" hangingPunct="1"/>
            <a:r>
              <a:rPr lang="en-US" sz="2800" smtClean="0">
                <a:latin typeface="Calibri" pitchFamily="34" charset="0"/>
              </a:rPr>
              <a:t>Containment- After WWII the U.S. policy of securing peace by trying to contain communism.</a:t>
            </a:r>
          </a:p>
          <a:p>
            <a:pPr eaLnBrk="1" hangingPunct="1">
              <a:buFont typeface="Arial" charset="0"/>
              <a:buNone/>
            </a:pPr>
            <a:endParaRPr lang="en-US" sz="2800" smtClean="0">
              <a:latin typeface="Calibri" pitchFamily="34" charset="0"/>
            </a:endParaRPr>
          </a:p>
          <a:p>
            <a:pPr eaLnBrk="1" hangingPunct="1"/>
            <a:r>
              <a:rPr lang="en-US" sz="2800" smtClean="0">
                <a:latin typeface="Calibri" pitchFamily="34" charset="0"/>
              </a:rPr>
              <a:t>Domino Theory- If one country fell to communism other countries in turn would fall.</a:t>
            </a:r>
          </a:p>
          <a:p>
            <a:pPr eaLnBrk="1" hangingPunct="1">
              <a:buFont typeface="Arial" charset="0"/>
              <a:buNone/>
            </a:pPr>
            <a:endParaRPr lang="en-US" sz="2800" smtClean="0">
              <a:latin typeface="Calibri" pitchFamily="34" charset="0"/>
            </a:endParaRPr>
          </a:p>
          <a:p>
            <a:pPr eaLnBrk="1" hangingPunct="1"/>
            <a:r>
              <a:rPr lang="en-US" sz="2800" smtClean="0">
                <a:latin typeface="Calibri" pitchFamily="34" charset="0"/>
              </a:rPr>
              <a:t>Guerrilla Warfare- Fighting by small, independent bands, using tactics such as sabotage and sudden ambushes. </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p:cNvSpPr>
          <p:nvPr>
            <p:ph type="title" idx="4294967295"/>
          </p:nvPr>
        </p:nvSpPr>
        <p:spPr>
          <a:xfrm>
            <a:off x="0" y="228600"/>
            <a:ext cx="9144000" cy="1143000"/>
          </a:xfrm>
        </p:spPr>
        <p:txBody>
          <a:bodyPr/>
          <a:lstStyle/>
          <a:p>
            <a:pPr eaLnBrk="1" hangingPunct="1"/>
            <a:r>
              <a:rPr lang="en-US" sz="4000" smtClean="0">
                <a:latin typeface="HelveticaNeueLT Std Lt Ext"/>
              </a:rPr>
              <a:t>1960: A Year of Crises</a:t>
            </a:r>
            <a:r>
              <a:rPr lang="en-US" sz="2800" smtClean="0">
                <a:latin typeface="HelveticaNeueLT Std Lt Ext"/>
              </a:rPr>
              <a:t/>
            </a:r>
            <a:br>
              <a:rPr lang="en-US" sz="2800" smtClean="0">
                <a:latin typeface="HelveticaNeueLT Std Lt Ext"/>
              </a:rPr>
            </a:br>
            <a:r>
              <a:rPr lang="en-US" sz="2800" smtClean="0">
                <a:latin typeface="HelveticaNeueLT Std Lt Ext"/>
              </a:rPr>
              <a:t> </a:t>
            </a:r>
            <a:r>
              <a:rPr lang="en-US" sz="2800" u="sng" smtClean="0"/>
              <a:t>Tet Offensive: A Turning Point</a:t>
            </a:r>
            <a:br>
              <a:rPr lang="en-US" sz="2800" u="sng" smtClean="0"/>
            </a:br>
            <a:r>
              <a:rPr lang="en-US" sz="2800" u="sng" smtClean="0"/>
              <a:t>Section 2</a:t>
            </a:r>
          </a:p>
        </p:txBody>
      </p:sp>
      <p:sp>
        <p:nvSpPr>
          <p:cNvPr id="60418" name="Rectangle 3"/>
          <p:cNvSpPr>
            <a:spLocks noGrp="1"/>
          </p:cNvSpPr>
          <p:nvPr>
            <p:ph type="body" idx="4294967295"/>
          </p:nvPr>
        </p:nvSpPr>
        <p:spPr>
          <a:xfrm>
            <a:off x="0" y="1676400"/>
            <a:ext cx="9144000" cy="5181600"/>
          </a:xfrm>
        </p:spPr>
        <p:txBody>
          <a:bodyPr/>
          <a:lstStyle/>
          <a:p>
            <a:r>
              <a:rPr lang="en-US" smtClean="0"/>
              <a:t>1,100+ American soldiers, 2,300 South Vietnamese troops, 12,500 Vietnamese troops, and 12,500 Vietnamese civilians were killed. </a:t>
            </a:r>
          </a:p>
          <a:p>
            <a:endParaRPr lang="en-US" smtClean="0"/>
          </a:p>
          <a:p>
            <a:r>
              <a:rPr lang="en-US" smtClean="0"/>
              <a:t>More than 1 million Vietnamese became refuges. </a:t>
            </a:r>
          </a:p>
          <a:p>
            <a:endParaRPr lang="en-US" smtClean="0"/>
          </a:p>
          <a:p>
            <a:r>
              <a:rPr lang="en-US" smtClean="0"/>
              <a:t>Tet  also marked a turning point in the war.</a:t>
            </a:r>
          </a:p>
          <a:p>
            <a:pPr eaLnBrk="1" hangingPunct="1"/>
            <a:endParaRPr lang="en-US" smtClean="0">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p:cNvSpPr>
          <p:nvPr>
            <p:ph type="title"/>
          </p:nvPr>
        </p:nvSpPr>
        <p:spPr>
          <a:xfrm>
            <a:off x="0" y="0"/>
            <a:ext cx="9144000" cy="1143000"/>
          </a:xfrm>
        </p:spPr>
        <p:txBody>
          <a:bodyPr/>
          <a:lstStyle/>
          <a:p>
            <a:r>
              <a:rPr lang="en-US" smtClean="0"/>
              <a:t>Crisis of U.S. policy</a:t>
            </a:r>
          </a:p>
        </p:txBody>
      </p:sp>
      <p:sp>
        <p:nvSpPr>
          <p:cNvPr id="62466" name="Rectangle 3"/>
          <p:cNvSpPr>
            <a:spLocks noGrp="1"/>
          </p:cNvSpPr>
          <p:nvPr>
            <p:ph type="body" idx="1"/>
          </p:nvPr>
        </p:nvSpPr>
        <p:spPr>
          <a:xfrm>
            <a:off x="0" y="1143000"/>
            <a:ext cx="9144000" cy="5715000"/>
          </a:xfrm>
        </p:spPr>
        <p:txBody>
          <a:bodyPr/>
          <a:lstStyle/>
          <a:p>
            <a:r>
              <a:rPr lang="en-US" smtClean="0"/>
              <a:t>The % of Americans who approved of Johnson's handling of the war plunged from 40 to 26; Johnson's overall approval ratings dropped from 48 to 36 %.</a:t>
            </a:r>
          </a:p>
          <a:p>
            <a:endParaRPr lang="en-US" smtClean="0"/>
          </a:p>
          <a:p>
            <a:r>
              <a:rPr lang="en-US" smtClean="0"/>
              <a:t>Televised reports challenged official statements and brought home the brutality and hopelessness of the war.</a:t>
            </a:r>
          </a:p>
          <a:p>
            <a:endParaRPr lang="en-US" smtClean="0"/>
          </a:p>
          <a:p>
            <a:r>
              <a:rPr lang="en-US" smtClean="0"/>
              <a:t>This war was bloody and brutal.</a:t>
            </a:r>
          </a:p>
          <a:p>
            <a:endParaRPr lang="en-US" smtClean="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p:cNvSpPr>
          <p:nvPr>
            <p:ph type="title"/>
          </p:nvPr>
        </p:nvSpPr>
        <p:spPr>
          <a:xfrm>
            <a:off x="0" y="0"/>
            <a:ext cx="9144000" cy="1143000"/>
          </a:xfrm>
        </p:spPr>
        <p:txBody>
          <a:bodyPr/>
          <a:lstStyle/>
          <a:p>
            <a:r>
              <a:rPr lang="en-US" smtClean="0"/>
              <a:t>Johnson's Decision</a:t>
            </a:r>
          </a:p>
        </p:txBody>
      </p:sp>
      <p:sp>
        <p:nvSpPr>
          <p:cNvPr id="64514" name="Rectangle 3"/>
          <p:cNvSpPr>
            <a:spLocks noGrp="1"/>
          </p:cNvSpPr>
          <p:nvPr>
            <p:ph type="body" idx="1"/>
          </p:nvPr>
        </p:nvSpPr>
        <p:spPr>
          <a:xfrm>
            <a:off x="0" y="990600"/>
            <a:ext cx="9144000" cy="5867400"/>
          </a:xfrm>
        </p:spPr>
        <p:txBody>
          <a:bodyPr/>
          <a:lstStyle/>
          <a:p>
            <a:pPr>
              <a:lnSpc>
                <a:spcPct val="80000"/>
              </a:lnSpc>
            </a:pPr>
            <a:r>
              <a:rPr lang="en-US" sz="2400" smtClean="0"/>
              <a:t>General Westmoreland and Joint Chiefs of Staff requested additional 206,000 American troops 40% increase.</a:t>
            </a:r>
          </a:p>
          <a:p>
            <a:pPr>
              <a:lnSpc>
                <a:spcPct val="80000"/>
              </a:lnSpc>
            </a:pPr>
            <a:r>
              <a:rPr lang="en-US" sz="2400" smtClean="0"/>
              <a:t>The Westmoreland claimed that Tet losses had weakened the Vietcong.</a:t>
            </a:r>
          </a:p>
          <a:p>
            <a:pPr>
              <a:lnSpc>
                <a:spcPct val="80000"/>
              </a:lnSpc>
            </a:pPr>
            <a:endParaRPr lang="en-US" sz="2400" smtClean="0"/>
          </a:p>
          <a:p>
            <a:pPr>
              <a:lnSpc>
                <a:spcPct val="80000"/>
              </a:lnSpc>
            </a:pPr>
            <a:r>
              <a:rPr lang="en-US" sz="2400" smtClean="0"/>
              <a:t>Johnson accepted Clifford's recommendation he would send only just a few thousand additional troops to Vietnam.</a:t>
            </a:r>
          </a:p>
          <a:p>
            <a:pPr>
              <a:lnSpc>
                <a:spcPct val="80000"/>
              </a:lnSpc>
            </a:pPr>
            <a:endParaRPr lang="en-US" sz="2400" smtClean="0"/>
          </a:p>
          <a:p>
            <a:pPr>
              <a:lnSpc>
                <a:spcPct val="80000"/>
              </a:lnSpc>
            </a:pPr>
            <a:r>
              <a:rPr lang="en-US" sz="2400" smtClean="0"/>
              <a:t>For the first time in 3 years of war Johnson refused to support Westmoreland.</a:t>
            </a:r>
          </a:p>
          <a:p>
            <a:pPr>
              <a:lnSpc>
                <a:spcPct val="80000"/>
              </a:lnSpc>
            </a:pPr>
            <a:endParaRPr lang="en-US" sz="2400" smtClean="0"/>
          </a:p>
          <a:p>
            <a:pPr>
              <a:lnSpc>
                <a:spcPct val="80000"/>
              </a:lnSpc>
            </a:pPr>
            <a:r>
              <a:rPr lang="en-US" sz="2400" smtClean="0"/>
              <a:t>March 31, 3 years after the first American troops landed in Vietnam, Johnson had made a televised speech.</a:t>
            </a:r>
          </a:p>
          <a:p>
            <a:pPr>
              <a:lnSpc>
                <a:spcPct val="80000"/>
              </a:lnSpc>
            </a:pPr>
            <a:r>
              <a:rPr lang="en-US" sz="2400" smtClean="0"/>
              <a:t>Johnson got out of the race.</a:t>
            </a:r>
          </a:p>
          <a:p>
            <a:pPr>
              <a:lnSpc>
                <a:spcPct val="80000"/>
              </a:lnSpc>
            </a:pPr>
            <a:endParaRPr lang="en-US" sz="2400" smtClean="0"/>
          </a:p>
          <a:p>
            <a:pPr>
              <a:lnSpc>
                <a:spcPct val="80000"/>
              </a:lnSpc>
            </a:pPr>
            <a:r>
              <a:rPr lang="en-US" sz="2400" smtClean="0"/>
              <a:t>2 days later, McCarthy swept the Wisconsin Democratic primary.</a:t>
            </a:r>
          </a:p>
          <a:p>
            <a:pPr>
              <a:lnSpc>
                <a:spcPct val="80000"/>
              </a:lnSpc>
            </a:pPr>
            <a:endParaRPr lang="en-US" sz="2400" smtClean="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3"/>
          <p:cNvSpPr>
            <a:spLocks noGrp="1"/>
          </p:cNvSpPr>
          <p:nvPr>
            <p:ph type="body" idx="1"/>
          </p:nvPr>
        </p:nvSpPr>
        <p:spPr>
          <a:xfrm>
            <a:off x="0" y="0"/>
            <a:ext cx="9144000" cy="6858000"/>
          </a:xfrm>
        </p:spPr>
        <p:txBody>
          <a:bodyPr/>
          <a:lstStyle/>
          <a:p>
            <a:pPr algn="ctr">
              <a:lnSpc>
                <a:spcPct val="80000"/>
              </a:lnSpc>
              <a:buFont typeface="Arial" charset="0"/>
              <a:buNone/>
            </a:pPr>
            <a:r>
              <a:rPr lang="en-US" b="1" smtClean="0"/>
              <a:t>Tragedy and Turmoil</a:t>
            </a:r>
          </a:p>
          <a:p>
            <a:pPr>
              <a:lnSpc>
                <a:spcPct val="80000"/>
              </a:lnSpc>
              <a:buFont typeface="Symbol" pitchFamily="18" charset="2"/>
              <a:buChar char=""/>
            </a:pPr>
            <a:r>
              <a:rPr lang="en-US" sz="2000" smtClean="0"/>
              <a:t>Events 1968 lead to many Americans to reject the liberalism of 1960s and embrace a new conservatism in hopes of bringing an end to the war and restoring the peace at home</a:t>
            </a:r>
            <a:r>
              <a:rPr lang="en-US" sz="2400" b="1" smtClean="0"/>
              <a:t>.</a:t>
            </a:r>
            <a:endParaRPr lang="en-US" b="1" smtClean="0"/>
          </a:p>
          <a:p>
            <a:pPr algn="ctr">
              <a:lnSpc>
                <a:spcPct val="80000"/>
              </a:lnSpc>
              <a:buFont typeface="Arial" charset="0"/>
              <a:buNone/>
            </a:pPr>
            <a:r>
              <a:rPr lang="en-US" b="1" smtClean="0"/>
              <a:t>King’s Assassination</a:t>
            </a:r>
          </a:p>
          <a:p>
            <a:pPr>
              <a:lnSpc>
                <a:spcPct val="80000"/>
              </a:lnSpc>
            </a:pPr>
            <a:r>
              <a:rPr lang="en-US" sz="2400" smtClean="0"/>
              <a:t>Martin Luther King Jr. was assonated. </a:t>
            </a:r>
          </a:p>
          <a:p>
            <a:pPr>
              <a:lnSpc>
                <a:spcPct val="80000"/>
              </a:lnSpc>
            </a:pPr>
            <a:endParaRPr lang="en-US" sz="2400" smtClean="0"/>
          </a:p>
          <a:p>
            <a:pPr>
              <a:lnSpc>
                <a:spcPct val="80000"/>
              </a:lnSpc>
            </a:pPr>
            <a:r>
              <a:rPr lang="en-US" sz="2400" smtClean="0"/>
              <a:t>In Chicago fires raged through a 20-block area of the city's heavily African American West Side.</a:t>
            </a:r>
          </a:p>
          <a:p>
            <a:pPr>
              <a:lnSpc>
                <a:spcPct val="80000"/>
              </a:lnSpc>
            </a:pPr>
            <a:endParaRPr lang="en-US" sz="2400" smtClean="0"/>
          </a:p>
          <a:p>
            <a:pPr>
              <a:lnSpc>
                <a:spcPct val="80000"/>
              </a:lnSpc>
            </a:pPr>
            <a:r>
              <a:rPr lang="en-US" sz="2400" smtClean="0"/>
              <a:t>Murder of Martin Luther King Jr. stunned the nation.</a:t>
            </a:r>
          </a:p>
          <a:p>
            <a:pPr>
              <a:lnSpc>
                <a:spcPct val="80000"/>
              </a:lnSpc>
            </a:pPr>
            <a:endParaRPr lang="en-US" sz="2400" smtClean="0"/>
          </a:p>
          <a:p>
            <a:pPr>
              <a:lnSpc>
                <a:spcPct val="80000"/>
              </a:lnSpc>
            </a:pPr>
            <a:r>
              <a:rPr lang="en-US" sz="2400" smtClean="0"/>
              <a:t>African Americans stormed through the streets and cities around the country.</a:t>
            </a:r>
          </a:p>
          <a:p>
            <a:pPr>
              <a:lnSpc>
                <a:spcPct val="80000"/>
              </a:lnSpc>
            </a:pPr>
            <a:endParaRPr lang="en-US" sz="2400" smtClean="0"/>
          </a:p>
          <a:p>
            <a:pPr>
              <a:lnSpc>
                <a:spcPct val="80000"/>
              </a:lnSpc>
            </a:pPr>
            <a:r>
              <a:rPr lang="en-US" sz="2400" smtClean="0"/>
              <a:t>Thousands of the Kings admirers took part in peaceful marches and memorial services.  </a:t>
            </a:r>
          </a:p>
          <a:p>
            <a:pPr>
              <a:lnSpc>
                <a:spcPct val="80000"/>
              </a:lnSpc>
            </a:pPr>
            <a:endParaRPr lang="en-US" sz="2400" smtClean="0"/>
          </a:p>
          <a:p>
            <a:pPr>
              <a:lnSpc>
                <a:spcPct val="80000"/>
              </a:lnSpc>
            </a:pPr>
            <a:r>
              <a:rPr lang="en-US" sz="2400" smtClean="0"/>
              <a:t>Soon the shock and grief of his death soon turned into rage.</a:t>
            </a:r>
          </a:p>
          <a:p>
            <a:pPr>
              <a:lnSpc>
                <a:spcPct val="80000"/>
              </a:lnSpc>
            </a:pPr>
            <a:endParaRPr lang="en-US" smtClean="0"/>
          </a:p>
          <a:p>
            <a:pPr>
              <a:lnSpc>
                <a:spcPct val="80000"/>
              </a:lnSpc>
            </a:pPr>
            <a:endParaRPr lang="en-US" sz="2400" smtClean="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4" descr="dr-martin-luther-king-jr"/>
          <p:cNvPicPr>
            <a:picLocks noChangeAspect="1" noChangeArrowheads="1"/>
          </p:cNvPicPr>
          <p:nvPr/>
        </p:nvPicPr>
        <p:blipFill>
          <a:blip r:embed="rId2"/>
          <a:srcRect/>
          <a:stretch>
            <a:fillRect/>
          </a:stretch>
        </p:blipFill>
        <p:spPr bwMode="auto">
          <a:xfrm>
            <a:off x="2057400" y="0"/>
            <a:ext cx="5029200" cy="6324600"/>
          </a:xfrm>
          <a:prstGeom prst="rect">
            <a:avLst/>
          </a:prstGeom>
          <a:noFill/>
          <a:ln w="9525">
            <a:noFill/>
            <a:miter lim="800000"/>
            <a:headEnd/>
            <a:tailEnd/>
          </a:ln>
        </p:spPr>
      </p:pic>
      <p:sp>
        <p:nvSpPr>
          <p:cNvPr id="68610" name="Rectangle 6"/>
          <p:cNvSpPr>
            <a:spLocks noChangeArrowheads="1"/>
          </p:cNvSpPr>
          <p:nvPr/>
        </p:nvSpPr>
        <p:spPr bwMode="auto">
          <a:xfrm>
            <a:off x="152400" y="6491288"/>
            <a:ext cx="9144000" cy="366712"/>
          </a:xfrm>
          <a:prstGeom prst="rect">
            <a:avLst/>
          </a:prstGeom>
          <a:noFill/>
          <a:ln w="9525">
            <a:noFill/>
            <a:miter lim="800000"/>
            <a:headEnd/>
            <a:tailEnd/>
          </a:ln>
        </p:spPr>
        <p:txBody>
          <a:bodyPr anchor="ctr">
            <a:spAutoFit/>
          </a:bodyPr>
          <a:lstStyle/>
          <a:p>
            <a:r>
              <a:rPr lang="en-US">
                <a:hlinkClick r:id="rId3"/>
              </a:rPr>
              <a:t>http://www.cbsnews.com/video/watch/?id=2358445n&amp;tag=api</a:t>
            </a:r>
            <a:r>
              <a:rPr lang="en-US"/>
              <a:t> </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p:cNvSpPr>
          <p:nvPr>
            <p:ph type="title"/>
          </p:nvPr>
        </p:nvSpPr>
        <p:spPr>
          <a:xfrm>
            <a:off x="0" y="0"/>
            <a:ext cx="9144000" cy="1143000"/>
          </a:xfrm>
        </p:spPr>
        <p:txBody>
          <a:bodyPr/>
          <a:lstStyle/>
          <a:p>
            <a:r>
              <a:rPr lang="en-US" sz="4000" smtClean="0"/>
              <a:t>The Democratic Primaries</a:t>
            </a:r>
            <a:br>
              <a:rPr lang="en-US" sz="4000" smtClean="0"/>
            </a:br>
            <a:endParaRPr lang="en-US" sz="4000" smtClean="0"/>
          </a:p>
        </p:txBody>
      </p:sp>
      <p:sp>
        <p:nvSpPr>
          <p:cNvPr id="69634" name="Rectangle 3"/>
          <p:cNvSpPr>
            <a:spLocks noGrp="1"/>
          </p:cNvSpPr>
          <p:nvPr>
            <p:ph type="body" idx="1"/>
          </p:nvPr>
        </p:nvSpPr>
        <p:spPr>
          <a:xfrm>
            <a:off x="0" y="762000"/>
            <a:ext cx="9144000" cy="6096000"/>
          </a:xfrm>
        </p:spPr>
        <p:txBody>
          <a:bodyPr/>
          <a:lstStyle/>
          <a:p>
            <a:r>
              <a:rPr lang="en-US" sz="2800" smtClean="0"/>
              <a:t>The presidential race picked up speed.</a:t>
            </a:r>
          </a:p>
          <a:p>
            <a:endParaRPr lang="en-US" sz="2800" smtClean="0"/>
          </a:p>
          <a:p>
            <a:r>
              <a:rPr lang="en-US" sz="2800" smtClean="0"/>
              <a:t>3 candidates for the Democratic nomination: Eugene McCarthy, Robert Kennedy, and Vice President Hubert Humphrey.</a:t>
            </a:r>
          </a:p>
          <a:p>
            <a:endParaRPr lang="en-US" sz="2800" smtClean="0"/>
          </a:p>
          <a:p>
            <a:r>
              <a:rPr lang="en-US" sz="2800" smtClean="0"/>
              <a:t>Kennedy quickly became the front-runner. </a:t>
            </a:r>
          </a:p>
          <a:p>
            <a:endParaRPr lang="en-US" sz="2800" smtClean="0"/>
          </a:p>
          <a:p>
            <a:r>
              <a:rPr lang="en-US" sz="2800" smtClean="0"/>
              <a:t>The polls closed June 4, Kennedy had won 46% of the popular vote and McCarthy just 41%.</a:t>
            </a:r>
          </a:p>
          <a:p>
            <a:endParaRPr lang="en-US" sz="2800" smtClean="0"/>
          </a:p>
          <a:p>
            <a:r>
              <a:rPr lang="en-US" sz="2800" smtClean="0"/>
              <a:t>Kennedy claimed all of the convention delegates.</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p:cNvSpPr>
          <p:nvPr>
            <p:ph type="title"/>
          </p:nvPr>
        </p:nvSpPr>
        <p:spPr>
          <a:xfrm>
            <a:off x="0" y="0"/>
            <a:ext cx="9144000" cy="1143000"/>
          </a:xfrm>
        </p:spPr>
        <p:txBody>
          <a:bodyPr/>
          <a:lstStyle/>
          <a:p>
            <a:r>
              <a:rPr lang="en-US" sz="4000" smtClean="0"/>
              <a:t>Kennedy's Assassination</a:t>
            </a:r>
            <a:br>
              <a:rPr lang="en-US" sz="4000" smtClean="0"/>
            </a:br>
            <a:endParaRPr lang="en-US" sz="4000" smtClean="0"/>
          </a:p>
        </p:txBody>
      </p:sp>
      <p:sp>
        <p:nvSpPr>
          <p:cNvPr id="71682" name="Rectangle 3"/>
          <p:cNvSpPr>
            <a:spLocks noGrp="1"/>
          </p:cNvSpPr>
          <p:nvPr>
            <p:ph type="body" idx="1"/>
          </p:nvPr>
        </p:nvSpPr>
        <p:spPr>
          <a:xfrm>
            <a:off x="0" y="609600"/>
            <a:ext cx="9144000" cy="6248400"/>
          </a:xfrm>
        </p:spPr>
        <p:txBody>
          <a:bodyPr/>
          <a:lstStyle/>
          <a:p>
            <a:pPr>
              <a:lnSpc>
                <a:spcPct val="90000"/>
              </a:lnSpc>
            </a:pPr>
            <a:r>
              <a:rPr lang="en-US" sz="2800" smtClean="0"/>
              <a:t>Evening of June 4, he was assassinated.</a:t>
            </a:r>
          </a:p>
          <a:p>
            <a:pPr>
              <a:lnSpc>
                <a:spcPct val="90000"/>
              </a:lnSpc>
            </a:pPr>
            <a:endParaRPr lang="en-US" sz="2800" smtClean="0"/>
          </a:p>
          <a:p>
            <a:pPr>
              <a:lnSpc>
                <a:spcPct val="90000"/>
              </a:lnSpc>
            </a:pPr>
            <a:r>
              <a:rPr lang="en-US" sz="2800" smtClean="0"/>
              <a:t>2 liberal leaders dead within 2 months.</a:t>
            </a:r>
          </a:p>
          <a:p>
            <a:pPr>
              <a:lnSpc>
                <a:spcPct val="90000"/>
              </a:lnSpc>
            </a:pPr>
            <a:endParaRPr lang="en-US" sz="2800" smtClean="0"/>
          </a:p>
          <a:p>
            <a:pPr>
              <a:lnSpc>
                <a:spcPct val="90000"/>
              </a:lnSpc>
            </a:pPr>
            <a:r>
              <a:rPr lang="en-US" sz="2800" smtClean="0"/>
              <a:t>Hope is ruined after King and Kennedy's deaths for anti-war and civil rights activists. </a:t>
            </a:r>
          </a:p>
          <a:p>
            <a:pPr algn="ctr">
              <a:lnSpc>
                <a:spcPct val="90000"/>
              </a:lnSpc>
              <a:buFont typeface="Arial" charset="0"/>
              <a:buNone/>
            </a:pPr>
            <a:r>
              <a:rPr lang="en-US" sz="3600" b="1" smtClean="0"/>
              <a:t>The election of 1968</a:t>
            </a:r>
          </a:p>
          <a:p>
            <a:pPr>
              <a:lnSpc>
                <a:spcPct val="90000"/>
              </a:lnSpc>
            </a:pPr>
            <a:r>
              <a:rPr lang="en-US" sz="2800" smtClean="0"/>
              <a:t>Democrats met in Chicago to nominate a candidate for President.</a:t>
            </a:r>
          </a:p>
          <a:p>
            <a:pPr>
              <a:lnSpc>
                <a:spcPct val="90000"/>
              </a:lnSpc>
            </a:pPr>
            <a:endParaRPr lang="en-US" sz="2800" smtClean="0"/>
          </a:p>
          <a:p>
            <a:pPr>
              <a:lnSpc>
                <a:spcPct val="90000"/>
              </a:lnSpc>
            </a:pPr>
            <a:r>
              <a:rPr lang="en-US" sz="2800" smtClean="0"/>
              <a:t>New </a:t>
            </a:r>
            <a:r>
              <a:rPr lang="en-US" sz="2800" b="1" smtClean="0"/>
              <a:t>conservative era</a:t>
            </a:r>
            <a:r>
              <a:rPr lang="en-US" sz="2800" smtClean="0"/>
              <a:t> in presidential politics.</a:t>
            </a:r>
          </a:p>
          <a:p>
            <a:pPr>
              <a:lnSpc>
                <a:spcPct val="90000"/>
              </a:lnSpc>
            </a:pPr>
            <a:endParaRPr lang="en-US" sz="2800" smtClean="0"/>
          </a:p>
          <a:p>
            <a:pPr>
              <a:lnSpc>
                <a:spcPct val="90000"/>
              </a:lnSpc>
            </a:pPr>
            <a:r>
              <a:rPr lang="en-US" sz="2800" smtClean="0"/>
              <a:t>Role of gov. = limited.</a:t>
            </a: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29" name="Picture 4" descr="rfk"/>
          <p:cNvPicPr>
            <a:picLocks noChangeAspect="1" noChangeArrowheads="1"/>
          </p:cNvPicPr>
          <p:nvPr/>
        </p:nvPicPr>
        <p:blipFill>
          <a:blip r:embed="rId2"/>
          <a:srcRect/>
          <a:stretch>
            <a:fillRect/>
          </a:stretch>
        </p:blipFill>
        <p:spPr bwMode="auto">
          <a:xfrm>
            <a:off x="1828800" y="1143000"/>
            <a:ext cx="5010150" cy="4514850"/>
          </a:xfrm>
          <a:prstGeom prst="rect">
            <a:avLst/>
          </a:prstGeom>
          <a:noFill/>
          <a:ln w="9525">
            <a:noFill/>
            <a:miter lim="800000"/>
            <a:headEnd/>
            <a:tailEnd/>
          </a:ln>
        </p:spPr>
      </p:pic>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p:cNvSpPr>
          <p:nvPr>
            <p:ph type="title"/>
          </p:nvPr>
        </p:nvSpPr>
        <p:spPr>
          <a:xfrm>
            <a:off x="0" y="0"/>
            <a:ext cx="9144000" cy="1143000"/>
          </a:xfrm>
        </p:spPr>
        <p:txBody>
          <a:bodyPr/>
          <a:lstStyle/>
          <a:p>
            <a:r>
              <a:rPr lang="en-US" smtClean="0"/>
              <a:t>The Democratic Convention</a:t>
            </a:r>
          </a:p>
        </p:txBody>
      </p:sp>
      <p:sp>
        <p:nvSpPr>
          <p:cNvPr id="74754" name="Rectangle 3"/>
          <p:cNvSpPr>
            <a:spLocks noGrp="1"/>
          </p:cNvSpPr>
          <p:nvPr>
            <p:ph type="body" idx="1"/>
          </p:nvPr>
        </p:nvSpPr>
        <p:spPr>
          <a:xfrm>
            <a:off x="0" y="990600"/>
            <a:ext cx="9144000" cy="5867400"/>
          </a:xfrm>
        </p:spPr>
        <p:txBody>
          <a:bodyPr/>
          <a:lstStyle/>
          <a:p>
            <a:pPr>
              <a:lnSpc>
                <a:spcPct val="80000"/>
              </a:lnSpc>
            </a:pPr>
            <a:r>
              <a:rPr lang="en-US" sz="2800" smtClean="0"/>
              <a:t>Hubert Humphrey looked like a winner of the Democratic nomination.</a:t>
            </a:r>
          </a:p>
          <a:p>
            <a:pPr>
              <a:lnSpc>
                <a:spcPct val="80000"/>
              </a:lnSpc>
            </a:pPr>
            <a:endParaRPr lang="en-US" sz="2800" smtClean="0"/>
          </a:p>
          <a:p>
            <a:pPr>
              <a:lnSpc>
                <a:spcPct val="80000"/>
              </a:lnSpc>
            </a:pPr>
            <a:r>
              <a:rPr lang="en-US" sz="2800" smtClean="0"/>
              <a:t>Nearly 10,000 flocked to Chicago to protest.</a:t>
            </a:r>
          </a:p>
          <a:p>
            <a:pPr>
              <a:lnSpc>
                <a:spcPct val="80000"/>
              </a:lnSpc>
            </a:pPr>
            <a:endParaRPr lang="en-US" sz="2800" smtClean="0"/>
          </a:p>
          <a:p>
            <a:pPr>
              <a:lnSpc>
                <a:spcPct val="80000"/>
              </a:lnSpc>
            </a:pPr>
            <a:r>
              <a:rPr lang="en-US" sz="2800" smtClean="0"/>
              <a:t>Mayor Richard Daley mobilized 12,000 Chicago police officers and put 5,000 members of the National Guard on call.</a:t>
            </a:r>
          </a:p>
          <a:p>
            <a:pPr>
              <a:lnSpc>
                <a:spcPct val="80000"/>
              </a:lnSpc>
            </a:pPr>
            <a:endParaRPr lang="en-US" sz="2800" smtClean="0"/>
          </a:p>
          <a:p>
            <a:pPr>
              <a:lnSpc>
                <a:spcPct val="80000"/>
              </a:lnSpc>
            </a:pPr>
            <a:r>
              <a:rPr lang="en-US" sz="2800" smtClean="0"/>
              <a:t>Aug. 28, a convention delegates cast their ballots for Hubert Humphrey.</a:t>
            </a:r>
          </a:p>
          <a:p>
            <a:pPr>
              <a:lnSpc>
                <a:spcPct val="80000"/>
              </a:lnSpc>
            </a:pPr>
            <a:endParaRPr lang="en-US" sz="2800" smtClean="0"/>
          </a:p>
          <a:p>
            <a:pPr>
              <a:lnSpc>
                <a:spcPct val="80000"/>
              </a:lnSpc>
            </a:pPr>
            <a:r>
              <a:rPr lang="en-US" sz="2800" smtClean="0"/>
              <a:t>There were helmeted police that savagely clubbed demonstrators and bystanders in downtown Chicago. </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1" name="Picture 4" descr="chicago4"/>
          <p:cNvPicPr>
            <a:picLocks noChangeAspect="1" noChangeArrowheads="1"/>
          </p:cNvPicPr>
          <p:nvPr/>
        </p:nvPicPr>
        <p:blipFill>
          <a:blip r:embed="rId2"/>
          <a:srcRect/>
          <a:stretch>
            <a:fillRect/>
          </a:stretch>
        </p:blipFill>
        <p:spPr bwMode="auto">
          <a:xfrm>
            <a:off x="0" y="0"/>
            <a:ext cx="6153150" cy="4048125"/>
          </a:xfrm>
          <a:prstGeom prst="rect">
            <a:avLst/>
          </a:prstGeom>
          <a:noFill/>
          <a:ln w="9525">
            <a:noFill/>
            <a:miter lim="800000"/>
            <a:headEnd/>
            <a:tailEnd/>
          </a:ln>
        </p:spPr>
      </p:pic>
      <p:pic>
        <p:nvPicPr>
          <p:cNvPr id="76802" name="Picture 5" descr="chicago"/>
          <p:cNvPicPr>
            <a:picLocks noChangeAspect="1" noChangeArrowheads="1"/>
          </p:cNvPicPr>
          <p:nvPr/>
        </p:nvPicPr>
        <p:blipFill>
          <a:blip r:embed="rId3"/>
          <a:srcRect/>
          <a:stretch>
            <a:fillRect/>
          </a:stretch>
        </p:blipFill>
        <p:spPr bwMode="auto">
          <a:xfrm>
            <a:off x="5334000" y="4381500"/>
            <a:ext cx="3810000" cy="2476500"/>
          </a:xfrm>
          <a:prstGeom prst="rect">
            <a:avLst/>
          </a:prstGeom>
          <a:noFill/>
          <a:ln w="9525">
            <a:noFill/>
            <a:miter lim="800000"/>
            <a:headEnd/>
            <a:tailEnd/>
          </a:ln>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idx="4294967295"/>
          </p:nvPr>
        </p:nvSpPr>
        <p:spPr>
          <a:xfrm>
            <a:off x="0" y="0"/>
            <a:ext cx="9144000" cy="1143000"/>
          </a:xfrm>
        </p:spPr>
        <p:txBody>
          <a:bodyPr/>
          <a:lstStyle/>
          <a:p>
            <a:pPr eaLnBrk="1" hangingPunct="1"/>
            <a:r>
              <a:rPr lang="en-US" smtClean="0">
                <a:latin typeface="HelveticaNeueLT Std Lt Ext"/>
              </a:rPr>
              <a:t>Continued. . .</a:t>
            </a:r>
          </a:p>
        </p:txBody>
      </p:sp>
      <p:sp>
        <p:nvSpPr>
          <p:cNvPr id="28674" name="Rectangle 3"/>
          <p:cNvSpPr>
            <a:spLocks noGrp="1"/>
          </p:cNvSpPr>
          <p:nvPr>
            <p:ph type="body" idx="4294967295"/>
          </p:nvPr>
        </p:nvSpPr>
        <p:spPr>
          <a:xfrm>
            <a:off x="0" y="914400"/>
            <a:ext cx="9144000" cy="5943600"/>
          </a:xfrm>
        </p:spPr>
        <p:txBody>
          <a:bodyPr/>
          <a:lstStyle/>
          <a:p>
            <a:pPr eaLnBrk="1" hangingPunct="1"/>
            <a:r>
              <a:rPr lang="en-US" smtClean="0">
                <a:latin typeface="Calibri" pitchFamily="34" charset="0"/>
              </a:rPr>
              <a:t>Conservative Era- The roll of government is limited and individuals depend less on that government of assistance. </a:t>
            </a:r>
          </a:p>
          <a:p>
            <a:pPr eaLnBrk="1" hangingPunct="1">
              <a:buFont typeface="Arial" charset="0"/>
              <a:buNone/>
            </a:pPr>
            <a:endParaRPr lang="en-US" smtClean="0">
              <a:latin typeface="Calibri" pitchFamily="34" charset="0"/>
            </a:endParaRPr>
          </a:p>
          <a:p>
            <a:pPr eaLnBrk="1" hangingPunct="1"/>
            <a:r>
              <a:rPr lang="en-US" smtClean="0">
                <a:latin typeface="Calibri" pitchFamily="34" charset="0"/>
              </a:rPr>
              <a:t>Pacification Program- Policy in which entire villages are uprooted and the people forced to move to cities or refugee camps.</a:t>
            </a:r>
          </a:p>
          <a:p>
            <a:pPr eaLnBrk="1" hangingPunct="1">
              <a:buFont typeface="Arial" charset="0"/>
              <a:buNone/>
            </a:pPr>
            <a:endParaRPr lang="en-US" smtClean="0">
              <a:latin typeface="Calibri" pitchFamily="34" charset="0"/>
            </a:endParaRPr>
          </a:p>
          <a:p>
            <a:pPr eaLnBrk="1" hangingPunct="1"/>
            <a:r>
              <a:rPr lang="en-US" smtClean="0">
                <a:latin typeface="Calibri" pitchFamily="34" charset="0"/>
              </a:rPr>
              <a:t>Liberal Era- Government promoted social progress.</a:t>
            </a:r>
          </a:p>
          <a:p>
            <a:pPr eaLnBrk="1" hangingPunct="1">
              <a:buFont typeface="Arial" charset="0"/>
              <a:buNone/>
            </a:pPr>
            <a:endParaRPr lang="en-US" smtClean="0">
              <a:latin typeface="Calibri" pitchFamily="34" charset="0"/>
            </a:endParaRPr>
          </a:p>
        </p:txBody>
      </p:sp>
      <p:sp>
        <p:nvSpPr>
          <p:cNvPr id="28675" name="Rectangle 4"/>
          <p:cNvSpPr>
            <a:spLocks noChangeArrowheads="1"/>
          </p:cNvSpPr>
          <p:nvPr/>
        </p:nvSpPr>
        <p:spPr bwMode="auto">
          <a:xfrm>
            <a:off x="1785938" y="5711825"/>
            <a:ext cx="307975" cy="476250"/>
          </a:xfrm>
          <a:prstGeom prst="rect">
            <a:avLst/>
          </a:prstGeom>
          <a:noFill/>
          <a:ln w="9525">
            <a:noFill/>
            <a:miter lim="800000"/>
            <a:headEnd/>
            <a:tailEnd/>
          </a:ln>
        </p:spPr>
        <p:txBody>
          <a:bodyPr wrap="none">
            <a:spAutoFit/>
          </a:bodyPr>
          <a:lstStyle/>
          <a:p>
            <a:pPr>
              <a:lnSpc>
                <a:spcPct val="90000"/>
              </a:lnSpc>
              <a:spcBef>
                <a:spcPct val="20000"/>
              </a:spcBef>
              <a:buFont typeface="Arial" charset="0"/>
              <a:buChar char="•"/>
            </a:pPr>
            <a:endParaRPr lang="en-US" sz="2800">
              <a:solidFill>
                <a:schemeClr val="bg1"/>
              </a:solidFill>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p:cNvSpPr>
          <p:nvPr>
            <p:ph type="title"/>
          </p:nvPr>
        </p:nvSpPr>
        <p:spPr>
          <a:xfrm>
            <a:off x="0" y="0"/>
            <a:ext cx="9144000" cy="1143000"/>
          </a:xfrm>
        </p:spPr>
        <p:txBody>
          <a:bodyPr/>
          <a:lstStyle/>
          <a:p>
            <a:r>
              <a:rPr lang="en-US" smtClean="0"/>
              <a:t>Nixon and the Republicans</a:t>
            </a:r>
          </a:p>
        </p:txBody>
      </p:sp>
      <p:sp>
        <p:nvSpPr>
          <p:cNvPr id="77826" name="Rectangle 3"/>
          <p:cNvSpPr>
            <a:spLocks noGrp="1"/>
          </p:cNvSpPr>
          <p:nvPr>
            <p:ph type="body" idx="1"/>
          </p:nvPr>
        </p:nvSpPr>
        <p:spPr>
          <a:xfrm>
            <a:off x="0" y="914400"/>
            <a:ext cx="9144000" cy="5943600"/>
          </a:xfrm>
        </p:spPr>
        <p:txBody>
          <a:bodyPr/>
          <a:lstStyle/>
          <a:p>
            <a:r>
              <a:rPr lang="en-US" sz="2800" smtClean="0"/>
              <a:t>6 years earlier, Nixon's political career seemed dead.</a:t>
            </a:r>
          </a:p>
          <a:p>
            <a:endParaRPr lang="en-US" sz="2800" smtClean="0"/>
          </a:p>
          <a:p>
            <a:r>
              <a:rPr lang="en-US" sz="2800" smtClean="0"/>
              <a:t>1962 after losing the race for governor of California, Nixon had then announced that he was retiring from politics.</a:t>
            </a:r>
          </a:p>
          <a:p>
            <a:endParaRPr lang="en-US" sz="2800" smtClean="0"/>
          </a:p>
          <a:p>
            <a:r>
              <a:rPr lang="en-US" sz="2800" smtClean="0"/>
              <a:t>Nixon saw that the disorder and violence of the 1960’s frightened many of Americans.</a:t>
            </a:r>
          </a:p>
          <a:p>
            <a:endParaRPr lang="en-US" sz="2800" smtClean="0"/>
          </a:p>
          <a:p>
            <a:r>
              <a:rPr lang="en-US" sz="2800" smtClean="0"/>
              <a:t>Nixon promised to end the turmoil and to protect the "first civil right of every American to be free from domestic violence".</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3" name="Picture 5" descr="01a-1968-nixon"/>
          <p:cNvPicPr>
            <a:picLocks noChangeAspect="1" noChangeArrowheads="1"/>
          </p:cNvPicPr>
          <p:nvPr/>
        </p:nvPicPr>
        <p:blipFill>
          <a:blip r:embed="rId2"/>
          <a:srcRect/>
          <a:stretch>
            <a:fillRect/>
          </a:stretch>
        </p:blipFill>
        <p:spPr bwMode="auto">
          <a:xfrm>
            <a:off x="1371600" y="1066800"/>
            <a:ext cx="6248400" cy="4295775"/>
          </a:xfrm>
          <a:prstGeom prst="rect">
            <a:avLst/>
          </a:prstGeom>
          <a:noFill/>
          <a:ln w="9525">
            <a:noFill/>
            <a:miter lim="800000"/>
            <a:headEnd/>
            <a:tailEnd/>
          </a:ln>
        </p:spPr>
      </p:pic>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p:cNvSpPr>
          <p:nvPr>
            <p:ph type="title"/>
          </p:nvPr>
        </p:nvSpPr>
        <p:spPr>
          <a:xfrm>
            <a:off x="0" y="0"/>
            <a:ext cx="9144000" cy="1143000"/>
          </a:xfrm>
        </p:spPr>
        <p:txBody>
          <a:bodyPr/>
          <a:lstStyle/>
          <a:p>
            <a:r>
              <a:rPr lang="en-US" smtClean="0"/>
              <a:t>The Wallace Campaign</a:t>
            </a:r>
          </a:p>
        </p:txBody>
      </p:sp>
      <p:sp>
        <p:nvSpPr>
          <p:cNvPr id="80898" name="Rectangle 3"/>
          <p:cNvSpPr>
            <a:spLocks noGrp="1"/>
          </p:cNvSpPr>
          <p:nvPr>
            <p:ph type="body" idx="1"/>
          </p:nvPr>
        </p:nvSpPr>
        <p:spPr>
          <a:xfrm>
            <a:off x="0" y="914400"/>
            <a:ext cx="9144000" cy="5943600"/>
          </a:xfrm>
        </p:spPr>
        <p:txBody>
          <a:bodyPr/>
          <a:lstStyle/>
          <a:p>
            <a:pPr>
              <a:lnSpc>
                <a:spcPct val="80000"/>
              </a:lnSpc>
            </a:pPr>
            <a:r>
              <a:rPr lang="en-US" sz="2800" smtClean="0"/>
              <a:t>Conservative governor of Ala., George Wallace, was running as the candidate of the American Independent party.</a:t>
            </a:r>
          </a:p>
          <a:p>
            <a:pPr>
              <a:lnSpc>
                <a:spcPct val="80000"/>
              </a:lnSpc>
            </a:pPr>
            <a:endParaRPr lang="en-US" sz="2800" smtClean="0"/>
          </a:p>
          <a:p>
            <a:pPr>
              <a:lnSpc>
                <a:spcPct val="80000"/>
              </a:lnSpc>
            </a:pPr>
            <a:r>
              <a:rPr lang="en-US" sz="2800" smtClean="0"/>
              <a:t>Wallace called for a victory in Vietnam and he denounced the antiwar protesters.</a:t>
            </a:r>
          </a:p>
          <a:p>
            <a:pPr>
              <a:lnSpc>
                <a:spcPct val="80000"/>
              </a:lnSpc>
            </a:pPr>
            <a:endParaRPr lang="en-US" sz="2800" smtClean="0"/>
          </a:p>
          <a:p>
            <a:pPr>
              <a:lnSpc>
                <a:spcPct val="80000"/>
              </a:lnSpc>
            </a:pPr>
            <a:r>
              <a:rPr lang="en-US" sz="2800" smtClean="0"/>
              <a:t>Wallace had tried to appeal to the fears and prejudices of the blue-collar workers.</a:t>
            </a:r>
          </a:p>
          <a:p>
            <a:pPr>
              <a:lnSpc>
                <a:spcPct val="80000"/>
              </a:lnSpc>
            </a:pPr>
            <a:endParaRPr lang="en-US" sz="2800" smtClean="0"/>
          </a:p>
          <a:p>
            <a:pPr>
              <a:lnSpc>
                <a:spcPct val="80000"/>
              </a:lnSpc>
            </a:pPr>
            <a:r>
              <a:rPr lang="en-US" sz="2800" smtClean="0"/>
              <a:t>By mid-Sept. the polls showed that he had won the support of 21% of the voters.</a:t>
            </a:r>
          </a:p>
          <a:p>
            <a:pPr>
              <a:lnSpc>
                <a:spcPct val="80000"/>
              </a:lnSpc>
            </a:pPr>
            <a:endParaRPr lang="en-US" sz="2800" smtClean="0"/>
          </a:p>
          <a:p>
            <a:pPr>
              <a:lnSpc>
                <a:spcPct val="80000"/>
              </a:lnSpc>
            </a:pPr>
            <a:r>
              <a:rPr lang="en-US" sz="2800" smtClean="0"/>
              <a:t>His campaign suffered a setback.</a:t>
            </a: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p:cNvSpPr>
          <p:nvPr>
            <p:ph type="title"/>
          </p:nvPr>
        </p:nvSpPr>
        <p:spPr>
          <a:xfrm>
            <a:off x="0" y="0"/>
            <a:ext cx="9144000" cy="1143000"/>
          </a:xfrm>
        </p:spPr>
        <p:txBody>
          <a:bodyPr/>
          <a:lstStyle/>
          <a:p>
            <a:r>
              <a:rPr lang="en-US" smtClean="0"/>
              <a:t>The Election</a:t>
            </a:r>
          </a:p>
        </p:txBody>
      </p:sp>
      <p:sp>
        <p:nvSpPr>
          <p:cNvPr id="82946" name="Rectangle 3"/>
          <p:cNvSpPr>
            <a:spLocks noGrp="1"/>
          </p:cNvSpPr>
          <p:nvPr>
            <p:ph type="body" idx="1"/>
          </p:nvPr>
        </p:nvSpPr>
        <p:spPr>
          <a:xfrm>
            <a:off x="0" y="914400"/>
            <a:ext cx="9144000" cy="5943600"/>
          </a:xfrm>
        </p:spPr>
        <p:txBody>
          <a:bodyPr/>
          <a:lstStyle/>
          <a:p>
            <a:r>
              <a:rPr lang="en-US" sz="2800" smtClean="0"/>
              <a:t>End of Sept., polls showed Humphrey trailing Nixon by 15% points and the leading Wallace by only 7 points.</a:t>
            </a:r>
          </a:p>
          <a:p>
            <a:endParaRPr lang="en-US" sz="2800" smtClean="0"/>
          </a:p>
          <a:p>
            <a:r>
              <a:rPr lang="en-US" sz="2800" smtClean="0"/>
              <a:t>Mid-Oct. he tried to salvage his campaign by calling for a halt to the bombing of North Vietnam.</a:t>
            </a:r>
          </a:p>
          <a:p>
            <a:endParaRPr lang="en-US" sz="2800" smtClean="0"/>
          </a:p>
          <a:p>
            <a:r>
              <a:rPr lang="en-US" sz="2800" smtClean="0"/>
              <a:t>The election of 1964, the Democrats had lost nearly 12 million voters.</a:t>
            </a:r>
          </a:p>
          <a:p>
            <a:endParaRPr lang="en-US" sz="2800" smtClean="0"/>
          </a:p>
          <a:p>
            <a:r>
              <a:rPr lang="en-US" sz="2800" smtClean="0"/>
              <a:t>One Election Day Nixon won 43.4% of the popular vote, edging out Humphrey by less than 1%.</a:t>
            </a:r>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p:cNvSpPr>
          <p:nvPr>
            <p:ph type="title" idx="4294967295"/>
          </p:nvPr>
        </p:nvSpPr>
        <p:spPr>
          <a:xfrm>
            <a:off x="0" y="0"/>
            <a:ext cx="9144000" cy="1447800"/>
          </a:xfrm>
        </p:spPr>
        <p:txBody>
          <a:bodyPr/>
          <a:lstStyle/>
          <a:p>
            <a:pPr eaLnBrk="1" hangingPunct="1"/>
            <a:r>
              <a:rPr lang="en-US" sz="4000" smtClean="0">
                <a:latin typeface="HelveticaNeueLT Std Lt Ext"/>
              </a:rPr>
              <a:t>The War at Home</a:t>
            </a:r>
            <a:br>
              <a:rPr lang="en-US" sz="4000" smtClean="0">
                <a:latin typeface="HelveticaNeueLT Std Lt Ext"/>
              </a:rPr>
            </a:br>
            <a:r>
              <a:rPr lang="en-US" sz="3200" smtClean="0">
                <a:latin typeface="HelveticaNeueLT Std Lt Ext"/>
              </a:rPr>
              <a:t>Student Movement</a:t>
            </a:r>
            <a:br>
              <a:rPr lang="en-US" sz="3200" smtClean="0">
                <a:latin typeface="HelveticaNeueLT Std Lt Ext"/>
              </a:rPr>
            </a:br>
            <a:r>
              <a:rPr lang="en-US" sz="2800" u="sng" smtClean="0">
                <a:latin typeface="HelveticaNeueLT Std Lt Ext"/>
              </a:rPr>
              <a:t>Section 3</a:t>
            </a:r>
            <a:endParaRPr lang="en-US" sz="3200" smtClean="0">
              <a:latin typeface="HelveticaNeueLT Std Lt Ext"/>
            </a:endParaRPr>
          </a:p>
        </p:txBody>
      </p:sp>
      <p:sp>
        <p:nvSpPr>
          <p:cNvPr id="84994" name="Rectangle 3"/>
          <p:cNvSpPr>
            <a:spLocks noGrp="1"/>
          </p:cNvSpPr>
          <p:nvPr>
            <p:ph type="body" idx="4294967295"/>
          </p:nvPr>
        </p:nvSpPr>
        <p:spPr>
          <a:xfrm>
            <a:off x="0" y="1600200"/>
            <a:ext cx="9144000" cy="5257800"/>
          </a:xfrm>
        </p:spPr>
        <p:txBody>
          <a:bodyPr/>
          <a:lstStyle/>
          <a:p>
            <a:pPr eaLnBrk="1" hangingPunct="1">
              <a:lnSpc>
                <a:spcPct val="90000"/>
              </a:lnSpc>
            </a:pPr>
            <a:r>
              <a:rPr lang="en-US" smtClean="0">
                <a:latin typeface="Calibri" pitchFamily="34" charset="0"/>
              </a:rPr>
              <a:t>Fall of 1964, Berkeley students demanded freedom of speech.</a:t>
            </a:r>
          </a:p>
          <a:p>
            <a:pPr eaLnBrk="1" hangingPunct="1">
              <a:lnSpc>
                <a:spcPct val="90000"/>
              </a:lnSpc>
            </a:pPr>
            <a:endParaRPr lang="en-US" smtClean="0">
              <a:latin typeface="Calibri" pitchFamily="34" charset="0"/>
            </a:endParaRPr>
          </a:p>
          <a:p>
            <a:pPr eaLnBrk="1" hangingPunct="1">
              <a:lnSpc>
                <a:spcPct val="90000"/>
              </a:lnSpc>
            </a:pPr>
            <a:r>
              <a:rPr lang="en-US" smtClean="0"/>
              <a:t>on Dec. 2, nearly 6000 students rallied at Sproul hall the administration building of the university. lead by mario savio a student at the university.</a:t>
            </a:r>
          </a:p>
          <a:p>
            <a:pPr eaLnBrk="1" hangingPunct="1">
              <a:lnSpc>
                <a:spcPct val="90000"/>
              </a:lnSpc>
            </a:pPr>
            <a:endParaRPr lang="en-US" smtClean="0"/>
          </a:p>
          <a:p>
            <a:pPr eaLnBrk="1" hangingPunct="1">
              <a:lnSpc>
                <a:spcPct val="90000"/>
              </a:lnSpc>
            </a:pPr>
            <a:r>
              <a:rPr lang="en-US" smtClean="0"/>
              <a:t>1950, only 1 million young American attended college. By 1960 it jumped to 4 million. </a:t>
            </a:r>
          </a:p>
          <a:p>
            <a:pPr eaLnBrk="1" hangingPunct="1">
              <a:lnSpc>
                <a:spcPct val="90000"/>
              </a:lnSpc>
            </a:pPr>
            <a:endParaRPr lang="en-US" smtClean="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p:cNvSpPr>
          <p:nvPr>
            <p:ph type="title"/>
          </p:nvPr>
        </p:nvSpPr>
        <p:spPr>
          <a:xfrm>
            <a:off x="0" y="0"/>
            <a:ext cx="9144000" cy="1143000"/>
          </a:xfrm>
        </p:spPr>
        <p:txBody>
          <a:bodyPr/>
          <a:lstStyle/>
          <a:p>
            <a:r>
              <a:rPr lang="en-US" smtClean="0"/>
              <a:t>Students for Democratic Society</a:t>
            </a:r>
          </a:p>
        </p:txBody>
      </p:sp>
      <p:sp>
        <p:nvSpPr>
          <p:cNvPr id="87042" name="Rectangle 3"/>
          <p:cNvSpPr>
            <a:spLocks noGrp="1"/>
          </p:cNvSpPr>
          <p:nvPr>
            <p:ph type="body" idx="1"/>
          </p:nvPr>
        </p:nvSpPr>
        <p:spPr>
          <a:xfrm>
            <a:off x="0" y="990600"/>
            <a:ext cx="9144000" cy="5867400"/>
          </a:xfrm>
        </p:spPr>
        <p:txBody>
          <a:bodyPr/>
          <a:lstStyle/>
          <a:p>
            <a:pPr>
              <a:lnSpc>
                <a:spcPct val="90000"/>
              </a:lnSpc>
            </a:pPr>
            <a:r>
              <a:rPr lang="en-US" smtClean="0"/>
              <a:t>the (SDS) formed the core of the New Left, a rebirthing a political American radicals the first issue the SDS tackled was domestic issues.</a:t>
            </a:r>
          </a:p>
          <a:p>
            <a:pPr>
              <a:lnSpc>
                <a:spcPct val="90000"/>
              </a:lnSpc>
            </a:pPr>
            <a:endParaRPr lang="en-US" smtClean="0"/>
          </a:p>
          <a:p>
            <a:pPr>
              <a:lnSpc>
                <a:spcPct val="90000"/>
              </a:lnSpc>
            </a:pPr>
            <a:r>
              <a:rPr lang="en-US" smtClean="0"/>
              <a:t>one of the earliest student radical groups was the (SDS) Students for a Democratic Society.</a:t>
            </a:r>
          </a:p>
          <a:p>
            <a:pPr algn="ctr">
              <a:lnSpc>
                <a:spcPct val="90000"/>
              </a:lnSpc>
              <a:buFont typeface="Arial" charset="0"/>
              <a:buNone/>
            </a:pPr>
            <a:r>
              <a:rPr lang="en-US" sz="4000" b="1" smtClean="0"/>
              <a:t>Protesting the War</a:t>
            </a:r>
          </a:p>
          <a:p>
            <a:pPr>
              <a:lnSpc>
                <a:spcPct val="90000"/>
              </a:lnSpc>
            </a:pPr>
            <a:r>
              <a:rPr lang="en-US" smtClean="0"/>
              <a:t>Summer of 64' the SDS volunteers moved into urban neighborhoods and organized residents to fight for jobs, school, better housing, and community service.</a:t>
            </a:r>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p:cNvSpPr>
          <p:nvPr>
            <p:ph type="title"/>
          </p:nvPr>
        </p:nvSpPr>
        <p:spPr>
          <a:xfrm>
            <a:off x="0" y="0"/>
            <a:ext cx="9144000" cy="1143000"/>
          </a:xfrm>
        </p:spPr>
        <p:txBody>
          <a:bodyPr/>
          <a:lstStyle/>
          <a:p>
            <a:r>
              <a:rPr lang="en-US" smtClean="0"/>
              <a:t>Resisting the Draft</a:t>
            </a:r>
          </a:p>
        </p:txBody>
      </p:sp>
      <p:sp>
        <p:nvSpPr>
          <p:cNvPr id="88066" name="Rectangle 3"/>
          <p:cNvSpPr>
            <a:spLocks noGrp="1"/>
          </p:cNvSpPr>
          <p:nvPr>
            <p:ph type="body" idx="1"/>
          </p:nvPr>
        </p:nvSpPr>
        <p:spPr>
          <a:xfrm>
            <a:off x="0" y="990600"/>
            <a:ext cx="9144000" cy="5867400"/>
          </a:xfrm>
        </p:spPr>
        <p:txBody>
          <a:bodyPr/>
          <a:lstStyle/>
          <a:p>
            <a:pPr>
              <a:lnSpc>
                <a:spcPct val="90000"/>
              </a:lnSpc>
            </a:pPr>
            <a:r>
              <a:rPr lang="en-US" sz="2800" smtClean="0"/>
              <a:t>all 18 year old men were  required to sign up for the draft. Opposition to the war lead to some students to resist the </a:t>
            </a:r>
            <a:r>
              <a:rPr lang="en-US" sz="2800" b="1" smtClean="0"/>
              <a:t>draft.</a:t>
            </a:r>
          </a:p>
          <a:p>
            <a:pPr algn="ctr">
              <a:lnSpc>
                <a:spcPct val="90000"/>
              </a:lnSpc>
              <a:buFont typeface="Arial" charset="0"/>
              <a:buNone/>
            </a:pPr>
            <a:r>
              <a:rPr lang="en-US" sz="3600" b="1" smtClean="0"/>
              <a:t>Opposition to the War</a:t>
            </a:r>
          </a:p>
          <a:p>
            <a:pPr>
              <a:lnSpc>
                <a:spcPct val="90000"/>
              </a:lnSpc>
            </a:pPr>
            <a:r>
              <a:rPr lang="en-US" sz="2800" smtClean="0"/>
              <a:t>Oct. of 67' 50,000+ protesters crowded onto the steps of the pentagon.</a:t>
            </a:r>
          </a:p>
          <a:p>
            <a:pPr>
              <a:lnSpc>
                <a:spcPct val="90000"/>
              </a:lnSpc>
            </a:pPr>
            <a:endParaRPr lang="en-US" sz="2800" smtClean="0"/>
          </a:p>
          <a:p>
            <a:pPr>
              <a:lnSpc>
                <a:spcPct val="90000"/>
              </a:lnSpc>
            </a:pPr>
            <a:r>
              <a:rPr lang="en-US" sz="2800" smtClean="0"/>
              <a:t>there where armed troops waiting for the protesters at the top steps of the pentagon.</a:t>
            </a:r>
          </a:p>
          <a:p>
            <a:pPr>
              <a:lnSpc>
                <a:spcPct val="90000"/>
              </a:lnSpc>
            </a:pPr>
            <a:endParaRPr lang="en-US" sz="2800" smtClean="0"/>
          </a:p>
          <a:p>
            <a:pPr>
              <a:lnSpc>
                <a:spcPct val="90000"/>
              </a:lnSpc>
            </a:pPr>
            <a:r>
              <a:rPr lang="en-US" sz="2800" smtClean="0"/>
              <a:t> some protesters placed flowers in the barrels of the troops guns  to convince the troops to join them. </a:t>
            </a:r>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Grp="1"/>
          </p:cNvSpPr>
          <p:nvPr>
            <p:ph type="title"/>
          </p:nvPr>
        </p:nvSpPr>
        <p:spPr>
          <a:xfrm>
            <a:off x="0" y="0"/>
            <a:ext cx="9144000" cy="1143000"/>
          </a:xfrm>
        </p:spPr>
        <p:txBody>
          <a:bodyPr/>
          <a:lstStyle/>
          <a:p>
            <a:r>
              <a:rPr lang="en-US" smtClean="0"/>
              <a:t>War Divides the Nation </a:t>
            </a:r>
          </a:p>
        </p:txBody>
      </p:sp>
      <p:sp>
        <p:nvSpPr>
          <p:cNvPr id="89090" name="Rectangle 3"/>
          <p:cNvSpPr>
            <a:spLocks noGrp="1"/>
          </p:cNvSpPr>
          <p:nvPr>
            <p:ph type="body" idx="1"/>
          </p:nvPr>
        </p:nvSpPr>
        <p:spPr>
          <a:xfrm>
            <a:off x="0" y="990600"/>
            <a:ext cx="9144000" cy="5867400"/>
          </a:xfrm>
        </p:spPr>
        <p:txBody>
          <a:bodyPr/>
          <a:lstStyle/>
          <a:p>
            <a:r>
              <a:rPr lang="en-US" sz="2800" smtClean="0"/>
              <a:t>the war divided the society. the </a:t>
            </a:r>
            <a:r>
              <a:rPr lang="en-US" sz="2800" b="1" smtClean="0"/>
              <a:t>Hawks</a:t>
            </a:r>
            <a:r>
              <a:rPr lang="en-US" sz="2800" smtClean="0"/>
              <a:t> were for the war and </a:t>
            </a:r>
            <a:r>
              <a:rPr lang="en-US" sz="2800" b="1" smtClean="0"/>
              <a:t>Doves</a:t>
            </a:r>
            <a:r>
              <a:rPr lang="en-US" sz="2800" smtClean="0"/>
              <a:t> were against it.</a:t>
            </a:r>
          </a:p>
          <a:p>
            <a:pPr algn="ctr">
              <a:buFont typeface="Arial" charset="0"/>
              <a:buNone/>
            </a:pPr>
            <a:r>
              <a:rPr lang="en-US" sz="3600" b="1" smtClean="0"/>
              <a:t>Bringing the War Home</a:t>
            </a:r>
            <a:endParaRPr lang="en-US" sz="3600" smtClean="0"/>
          </a:p>
          <a:p>
            <a:r>
              <a:rPr lang="en-US" sz="2800" smtClean="0"/>
              <a:t>Anti-war protests increased on college campuses. Most violent uprising took place at Columbia University in New York city.</a:t>
            </a:r>
          </a:p>
          <a:p>
            <a:pPr algn="ctr">
              <a:buFont typeface="Arial" charset="0"/>
              <a:buNone/>
            </a:pPr>
            <a:r>
              <a:rPr lang="en-US" sz="3600" b="1" smtClean="0"/>
              <a:t>The Media and the War</a:t>
            </a:r>
          </a:p>
          <a:p>
            <a:r>
              <a:rPr lang="en-US" sz="2800" smtClean="0"/>
              <a:t>Television played an important role in public opinion.</a:t>
            </a:r>
          </a:p>
          <a:p>
            <a:endParaRPr lang="en-US" sz="2800" smtClean="0"/>
          </a:p>
          <a:p>
            <a:r>
              <a:rPr lang="en-US" sz="2800" smtClean="0"/>
              <a:t>During 1968, 800 reporters covered the Vietnam war. </a:t>
            </a:r>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p:cNvSpPr>
          <p:nvPr>
            <p:ph type="title"/>
          </p:nvPr>
        </p:nvSpPr>
        <p:spPr>
          <a:xfrm>
            <a:off x="0" y="0"/>
            <a:ext cx="9144000" cy="1143000"/>
          </a:xfrm>
        </p:spPr>
        <p:txBody>
          <a:bodyPr/>
          <a:lstStyle/>
          <a:p>
            <a:r>
              <a:rPr lang="en-US" smtClean="0"/>
              <a:t>Early Reporting on the War</a:t>
            </a:r>
          </a:p>
        </p:txBody>
      </p:sp>
      <p:sp>
        <p:nvSpPr>
          <p:cNvPr id="90114" name="Rectangle 3"/>
          <p:cNvSpPr>
            <a:spLocks noGrp="1"/>
          </p:cNvSpPr>
          <p:nvPr>
            <p:ph type="body" idx="1"/>
          </p:nvPr>
        </p:nvSpPr>
        <p:spPr>
          <a:xfrm>
            <a:off x="0" y="1066800"/>
            <a:ext cx="9144000" cy="5791200"/>
          </a:xfrm>
        </p:spPr>
        <p:txBody>
          <a:bodyPr/>
          <a:lstStyle/>
          <a:p>
            <a:r>
              <a:rPr lang="en-US" smtClean="0"/>
              <a:t>June 1960, </a:t>
            </a:r>
            <a:r>
              <a:rPr lang="en-US" i="1" smtClean="0"/>
              <a:t>Newsweek </a:t>
            </a:r>
            <a:r>
              <a:rPr lang="en-US" smtClean="0"/>
              <a:t>called Diem “one of the Asia’s ablest leaders”.</a:t>
            </a:r>
          </a:p>
          <a:p>
            <a:pPr algn="ctr">
              <a:buFont typeface="Arial" charset="0"/>
              <a:buNone/>
            </a:pPr>
            <a:r>
              <a:rPr lang="en-US" sz="4000" b="1" smtClean="0"/>
              <a:t>More Critical Press</a:t>
            </a:r>
          </a:p>
          <a:p>
            <a:r>
              <a:rPr lang="en-US" smtClean="0"/>
              <a:t>1968, Reporters Walter Cronkite, Began to raise serious questions about the war. He said “to say we are closer to victory today is to believe, in the face of the evidence the optimist who have been wrong in the past” </a:t>
            </a:r>
          </a:p>
          <a:p>
            <a:endParaRPr lang="en-US" smtClean="0"/>
          </a:p>
          <a:p>
            <a:r>
              <a:rPr lang="en-US" smtClean="0"/>
              <a:t>Media also brought home the tragedies of war. </a:t>
            </a:r>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p:cNvSpPr>
          <p:nvPr>
            <p:ph type="title"/>
          </p:nvPr>
        </p:nvSpPr>
        <p:spPr>
          <a:xfrm>
            <a:off x="0" y="0"/>
            <a:ext cx="9144000" cy="1143000"/>
          </a:xfrm>
        </p:spPr>
        <p:txBody>
          <a:bodyPr/>
          <a:lstStyle/>
          <a:p>
            <a:r>
              <a:rPr lang="en-US" smtClean="0"/>
              <a:t>The My Lai Massacre</a:t>
            </a:r>
          </a:p>
        </p:txBody>
      </p:sp>
      <p:sp>
        <p:nvSpPr>
          <p:cNvPr id="91138" name="Rectangle 3"/>
          <p:cNvSpPr>
            <a:spLocks noGrp="1"/>
          </p:cNvSpPr>
          <p:nvPr>
            <p:ph type="body" idx="1"/>
          </p:nvPr>
        </p:nvSpPr>
        <p:spPr>
          <a:xfrm>
            <a:off x="0" y="990600"/>
            <a:ext cx="9144000" cy="5867400"/>
          </a:xfrm>
        </p:spPr>
        <p:txBody>
          <a:bodyPr/>
          <a:lstStyle/>
          <a:p>
            <a:r>
              <a:rPr lang="en-US" smtClean="0"/>
              <a:t>March 1968, U.S. forces had massacred nearly 350 Vietnamese civilians in the My Lai village. </a:t>
            </a:r>
          </a:p>
          <a:p>
            <a:endParaRPr lang="en-US" smtClean="0"/>
          </a:p>
          <a:p>
            <a:r>
              <a:rPr lang="en-US" smtClean="0"/>
              <a:t>Lieutenant Calley was sentenced life in prison.</a:t>
            </a:r>
          </a:p>
          <a:p>
            <a:pPr algn="ctr">
              <a:buFont typeface="Arial" charset="0"/>
              <a:buNone/>
            </a:pPr>
            <a:r>
              <a:rPr lang="en-US" sz="4000" b="1" smtClean="0"/>
              <a:t>Nixon and Anti-War Movement</a:t>
            </a:r>
          </a:p>
          <a:p>
            <a:r>
              <a:rPr lang="en-US" smtClean="0"/>
              <a:t>Nixon was elected president. 1969 Nixon announced that he would start brining troops home as part of his plan to “vietnamize” the war.</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p:cNvSpPr>
          <p:nvPr>
            <p:ph type="title" idx="4294967295"/>
          </p:nvPr>
        </p:nvSpPr>
        <p:spPr>
          <a:xfrm>
            <a:off x="0" y="0"/>
            <a:ext cx="9144000" cy="1143000"/>
          </a:xfrm>
        </p:spPr>
        <p:txBody>
          <a:bodyPr/>
          <a:lstStyle/>
          <a:p>
            <a:pPr eaLnBrk="1" hangingPunct="1"/>
            <a:r>
              <a:rPr lang="en-US" smtClean="0">
                <a:latin typeface="HelveticaNeueLT Std Lt Ext"/>
              </a:rPr>
              <a:t>Continued. . .</a:t>
            </a:r>
          </a:p>
        </p:txBody>
      </p:sp>
      <p:sp>
        <p:nvSpPr>
          <p:cNvPr id="30722" name="Rectangle 3"/>
          <p:cNvSpPr>
            <a:spLocks noGrp="1"/>
          </p:cNvSpPr>
          <p:nvPr>
            <p:ph type="body" idx="4294967295"/>
          </p:nvPr>
        </p:nvSpPr>
        <p:spPr>
          <a:xfrm>
            <a:off x="0" y="914400"/>
            <a:ext cx="9144000" cy="5943600"/>
          </a:xfrm>
        </p:spPr>
        <p:txBody>
          <a:bodyPr/>
          <a:lstStyle/>
          <a:p>
            <a:pPr eaLnBrk="1" hangingPunct="1">
              <a:lnSpc>
                <a:spcPct val="90000"/>
              </a:lnSpc>
            </a:pPr>
            <a:r>
              <a:rPr lang="en-US" smtClean="0">
                <a:latin typeface="Calibri" pitchFamily="34" charset="0"/>
              </a:rPr>
              <a:t>Draft- System of selecting people to serve in the military.</a:t>
            </a:r>
          </a:p>
          <a:p>
            <a:pPr eaLnBrk="1" hangingPunct="1">
              <a:lnSpc>
                <a:spcPct val="90000"/>
              </a:lnSpc>
            </a:pPr>
            <a:endParaRPr lang="en-US" smtClean="0">
              <a:latin typeface="Calibri" pitchFamily="34" charset="0"/>
            </a:endParaRPr>
          </a:p>
          <a:p>
            <a:pPr eaLnBrk="1" hangingPunct="1">
              <a:lnSpc>
                <a:spcPct val="90000"/>
              </a:lnSpc>
            </a:pPr>
            <a:r>
              <a:rPr lang="en-US" smtClean="0">
                <a:latin typeface="Calibri" pitchFamily="34" charset="0"/>
              </a:rPr>
              <a:t>Deferment- Postponement of a persons induction into the military service for reasons like health or occupation.</a:t>
            </a:r>
          </a:p>
          <a:p>
            <a:pPr eaLnBrk="1" hangingPunct="1">
              <a:lnSpc>
                <a:spcPct val="90000"/>
              </a:lnSpc>
            </a:pPr>
            <a:endParaRPr lang="en-US" smtClean="0">
              <a:latin typeface="Calibri" pitchFamily="34" charset="0"/>
            </a:endParaRPr>
          </a:p>
          <a:p>
            <a:pPr eaLnBrk="1" hangingPunct="1">
              <a:lnSpc>
                <a:spcPct val="90000"/>
              </a:lnSpc>
            </a:pPr>
            <a:r>
              <a:rPr lang="en-US" smtClean="0">
                <a:latin typeface="Calibri" pitchFamily="34" charset="0"/>
              </a:rPr>
              <a:t>Conscientious Objector- Person who refuses military service because of moral or religious  principles. </a:t>
            </a:r>
          </a:p>
          <a:p>
            <a:pPr eaLnBrk="1" hangingPunct="1">
              <a:lnSpc>
                <a:spcPct val="90000"/>
              </a:lnSpc>
            </a:pPr>
            <a:endParaRPr lang="en-US" smtClean="0">
              <a:latin typeface="Calibri" pitchFamily="34" charset="0"/>
            </a:endParaRPr>
          </a:p>
          <a:p>
            <a:pPr eaLnBrk="1" hangingPunct="1">
              <a:lnSpc>
                <a:spcPct val="90000"/>
              </a:lnSpc>
            </a:pPr>
            <a:r>
              <a:rPr lang="en-US" smtClean="0">
                <a:latin typeface="Calibri" pitchFamily="34" charset="0"/>
              </a:rPr>
              <a:t>Hawk- Person who supports the war effort.</a:t>
            </a:r>
          </a:p>
          <a:p>
            <a:pPr eaLnBrk="1" hangingPunct="1">
              <a:lnSpc>
                <a:spcPct val="90000"/>
              </a:lnSpc>
            </a:pPr>
            <a:endParaRPr lang="en-US" smtClean="0">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p:cNvSpPr>
          <p:nvPr>
            <p:ph type="title"/>
          </p:nvPr>
        </p:nvSpPr>
        <p:spPr>
          <a:xfrm>
            <a:off x="0" y="0"/>
            <a:ext cx="9144000" cy="1143000"/>
          </a:xfrm>
        </p:spPr>
        <p:txBody>
          <a:bodyPr/>
          <a:lstStyle/>
          <a:p>
            <a:r>
              <a:rPr lang="en-US" smtClean="0"/>
              <a:t>The War Comes Home</a:t>
            </a:r>
          </a:p>
        </p:txBody>
      </p:sp>
      <p:sp>
        <p:nvSpPr>
          <p:cNvPr id="92162" name="Rectangle 3"/>
          <p:cNvSpPr>
            <a:spLocks noGrp="1"/>
          </p:cNvSpPr>
          <p:nvPr>
            <p:ph type="body" idx="1"/>
          </p:nvPr>
        </p:nvSpPr>
        <p:spPr>
          <a:xfrm>
            <a:off x="0" y="990600"/>
            <a:ext cx="9144000" cy="5867400"/>
          </a:xfrm>
        </p:spPr>
        <p:txBody>
          <a:bodyPr/>
          <a:lstStyle/>
          <a:p>
            <a:r>
              <a:rPr lang="en-US" smtClean="0"/>
              <a:t>April 30</a:t>
            </a:r>
            <a:r>
              <a:rPr lang="en-US" baseline="30000" smtClean="0"/>
              <a:t>th</a:t>
            </a:r>
            <a:r>
              <a:rPr lang="en-US" smtClean="0"/>
              <a:t>, 1970 Nixon ordered U.S. troops to invade Cambodia.</a:t>
            </a:r>
          </a:p>
          <a:p>
            <a:endParaRPr lang="en-US" smtClean="0"/>
          </a:p>
          <a:p>
            <a:r>
              <a:rPr lang="en-US" smtClean="0"/>
              <a:t>His expansion of the war lead to massive protests across the nation. May 4</a:t>
            </a:r>
            <a:r>
              <a:rPr lang="en-US" baseline="30000" smtClean="0"/>
              <a:t>th</a:t>
            </a:r>
            <a:r>
              <a:rPr lang="en-US" smtClean="0"/>
              <a:t>, students held a peaceful protest on the Kent State campus. Dozens of student fled chocking and weeping from tear gas.</a:t>
            </a:r>
          </a:p>
          <a:p>
            <a:endParaRPr lang="en-US" smtClean="0"/>
          </a:p>
          <a:p>
            <a:r>
              <a:rPr lang="en-US" smtClean="0"/>
              <a:t>A group of soldiers raised their rifles and fired into the crowd after retreating. </a:t>
            </a:r>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p:cNvSpPr>
          <p:nvPr>
            <p:ph type="title"/>
          </p:nvPr>
        </p:nvSpPr>
        <p:spPr>
          <a:xfrm>
            <a:off x="0" y="0"/>
            <a:ext cx="9144000" cy="1143000"/>
          </a:xfrm>
        </p:spPr>
        <p:txBody>
          <a:bodyPr/>
          <a:lstStyle/>
          <a:p>
            <a:r>
              <a:rPr lang="en-US" smtClean="0"/>
              <a:t>Jackson State</a:t>
            </a:r>
          </a:p>
        </p:txBody>
      </p:sp>
      <p:sp>
        <p:nvSpPr>
          <p:cNvPr id="93186" name="Rectangle 3"/>
          <p:cNvSpPr>
            <a:spLocks noGrp="1"/>
          </p:cNvSpPr>
          <p:nvPr>
            <p:ph type="body" idx="1"/>
          </p:nvPr>
        </p:nvSpPr>
        <p:spPr>
          <a:xfrm>
            <a:off x="0" y="1600200"/>
            <a:ext cx="9144000" cy="5257800"/>
          </a:xfrm>
        </p:spPr>
        <p:txBody>
          <a:bodyPr/>
          <a:lstStyle/>
          <a:p>
            <a:r>
              <a:rPr lang="en-US" smtClean="0"/>
              <a:t>An outbreak of vandalism in downtown Jackson prompted local officials to call in 500 National Guard troops. </a:t>
            </a:r>
          </a:p>
          <a:p>
            <a:endParaRPr lang="en-US" smtClean="0"/>
          </a:p>
          <a:p>
            <a:r>
              <a:rPr lang="en-US" smtClean="0"/>
              <a:t>May 14, a city truck was set on fire. </a:t>
            </a:r>
          </a:p>
          <a:p>
            <a:endParaRPr lang="en-US" smtClean="0"/>
          </a:p>
          <a:p>
            <a:r>
              <a:rPr lang="en-US" smtClean="0"/>
              <a:t>Without warning police officers opened fire, 12 students were wounded and 2 bystanders were killed. </a:t>
            </a:r>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p:cNvSpPr>
          <p:nvPr>
            <p:ph type="title"/>
          </p:nvPr>
        </p:nvSpPr>
        <p:spPr>
          <a:xfrm>
            <a:off x="0" y="0"/>
            <a:ext cx="9144000" cy="1143000"/>
          </a:xfrm>
        </p:spPr>
        <p:txBody>
          <a:bodyPr/>
          <a:lstStyle/>
          <a:p>
            <a:r>
              <a:rPr lang="en-US" smtClean="0"/>
              <a:t>End of a Decade</a:t>
            </a:r>
          </a:p>
        </p:txBody>
      </p:sp>
      <p:sp>
        <p:nvSpPr>
          <p:cNvPr id="94210" name="Rectangle 3"/>
          <p:cNvSpPr>
            <a:spLocks noGrp="1"/>
          </p:cNvSpPr>
          <p:nvPr>
            <p:ph type="body" idx="1"/>
          </p:nvPr>
        </p:nvSpPr>
        <p:spPr>
          <a:xfrm>
            <a:off x="0" y="1600200"/>
            <a:ext cx="9144000" cy="5257800"/>
          </a:xfrm>
        </p:spPr>
        <p:txBody>
          <a:bodyPr/>
          <a:lstStyle/>
          <a:p>
            <a:r>
              <a:rPr lang="en-US" smtClean="0"/>
              <a:t>The CIA collected files on 7,200 Americans.</a:t>
            </a:r>
          </a:p>
          <a:p>
            <a:endParaRPr lang="en-US" smtClean="0"/>
          </a:p>
          <a:p>
            <a:r>
              <a:rPr lang="en-US" smtClean="0"/>
              <a:t>Although the student movement failed in its goal of radically transforming U.S. society it succeeded in effecting change. </a:t>
            </a:r>
          </a:p>
          <a:p>
            <a:r>
              <a:rPr lang="en-US" smtClean="0"/>
              <a:t>The radicalism of students in the 1960’s alarmed many Americans and fueled growing conservatism. </a:t>
            </a:r>
          </a:p>
          <a:p>
            <a:endParaRPr lang="en-US" smtClean="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2"/>
          <p:cNvSpPr>
            <a:spLocks noGrp="1"/>
          </p:cNvSpPr>
          <p:nvPr>
            <p:ph type="title" idx="4294967295"/>
          </p:nvPr>
        </p:nvSpPr>
        <p:spPr>
          <a:xfrm>
            <a:off x="0" y="0"/>
            <a:ext cx="9144000" cy="1295400"/>
          </a:xfrm>
        </p:spPr>
        <p:txBody>
          <a:bodyPr/>
          <a:lstStyle/>
          <a:p>
            <a:pPr eaLnBrk="1" hangingPunct="1"/>
            <a:r>
              <a:rPr lang="en-US" sz="4000" smtClean="0">
                <a:latin typeface="HelveticaNeueLT Std Lt Ext"/>
              </a:rPr>
              <a:t>Ending the War</a:t>
            </a:r>
            <a:br>
              <a:rPr lang="en-US" sz="4000" smtClean="0">
                <a:latin typeface="HelveticaNeueLT Std Lt Ext"/>
              </a:rPr>
            </a:br>
            <a:r>
              <a:rPr lang="en-US" sz="3200" smtClean="0">
                <a:latin typeface="HelveticaNeueLT Std Lt Ext"/>
              </a:rPr>
              <a:t>Vietnamiztion</a:t>
            </a:r>
            <a:br>
              <a:rPr lang="en-US" sz="3200" smtClean="0">
                <a:latin typeface="HelveticaNeueLT Std Lt Ext"/>
              </a:rPr>
            </a:br>
            <a:r>
              <a:rPr lang="en-US" sz="2800" u="sng" smtClean="0">
                <a:latin typeface="HelveticaNeueLT Std Lt Ext"/>
              </a:rPr>
              <a:t>Section 4</a:t>
            </a:r>
          </a:p>
        </p:txBody>
      </p:sp>
      <p:sp>
        <p:nvSpPr>
          <p:cNvPr id="95234" name="Rectangle 3"/>
          <p:cNvSpPr>
            <a:spLocks noGrp="1"/>
          </p:cNvSpPr>
          <p:nvPr>
            <p:ph type="body" idx="4294967295"/>
          </p:nvPr>
        </p:nvSpPr>
        <p:spPr>
          <a:xfrm>
            <a:off x="0" y="1752600"/>
            <a:ext cx="9144000" cy="5562600"/>
          </a:xfrm>
        </p:spPr>
        <p:txBody>
          <a:bodyPr/>
          <a:lstStyle/>
          <a:p>
            <a:pPr eaLnBrk="1" hangingPunct="1">
              <a:lnSpc>
                <a:spcPct val="90000"/>
              </a:lnSpc>
            </a:pPr>
            <a:r>
              <a:rPr lang="en-US" sz="2400" smtClean="0">
                <a:latin typeface="Calibri" pitchFamily="34" charset="0"/>
              </a:rPr>
              <a:t>Public pressure was increasing to bring American troops home.</a:t>
            </a:r>
          </a:p>
          <a:p>
            <a:pPr eaLnBrk="1" hangingPunct="1">
              <a:lnSpc>
                <a:spcPct val="90000"/>
              </a:lnSpc>
            </a:pPr>
            <a:endParaRPr lang="en-US" sz="2400" smtClean="0">
              <a:latin typeface="Calibri" pitchFamily="34" charset="0"/>
            </a:endParaRPr>
          </a:p>
          <a:p>
            <a:pPr eaLnBrk="1" hangingPunct="1">
              <a:lnSpc>
                <a:spcPct val="90000"/>
              </a:lnSpc>
            </a:pPr>
            <a:r>
              <a:rPr lang="en-US" sz="2400" smtClean="0">
                <a:latin typeface="Calibri" pitchFamily="34" charset="0"/>
              </a:rPr>
              <a:t>May 1969, South Vietnamese soldiers trained and equipped to take place of American troops. As South Vietnamese took over fighting, U.S. troops would start coming home.</a:t>
            </a:r>
          </a:p>
          <a:p>
            <a:pPr eaLnBrk="1" hangingPunct="1">
              <a:lnSpc>
                <a:spcPct val="90000"/>
              </a:lnSpc>
            </a:pPr>
            <a:endParaRPr lang="en-US" sz="2400" smtClean="0">
              <a:latin typeface="Calibri" pitchFamily="34" charset="0"/>
            </a:endParaRPr>
          </a:p>
          <a:p>
            <a:pPr eaLnBrk="1" hangingPunct="1">
              <a:lnSpc>
                <a:spcPct val="90000"/>
              </a:lnSpc>
            </a:pPr>
            <a:r>
              <a:rPr lang="en-US" sz="2400" smtClean="0">
                <a:latin typeface="Calibri" pitchFamily="34" charset="0"/>
              </a:rPr>
              <a:t>Vietnamization was part of a larger foreign policy known as the Nixon Doctrine.</a:t>
            </a:r>
          </a:p>
          <a:p>
            <a:pPr eaLnBrk="1" hangingPunct="1">
              <a:lnSpc>
                <a:spcPct val="90000"/>
              </a:lnSpc>
            </a:pPr>
            <a:endParaRPr lang="en-US" sz="2400" smtClean="0">
              <a:latin typeface="Calibri" pitchFamily="34" charset="0"/>
            </a:endParaRPr>
          </a:p>
          <a:p>
            <a:pPr eaLnBrk="1" hangingPunct="1">
              <a:lnSpc>
                <a:spcPct val="90000"/>
              </a:lnSpc>
            </a:pPr>
            <a:r>
              <a:rPr lang="en-US" sz="2400" smtClean="0">
                <a:latin typeface="Calibri" pitchFamily="34" charset="0"/>
              </a:rPr>
              <a:t>1969, U.S. role in Southeast Asia was redefined. U.S. would no longer step in military to protect Asian allies from communist threats.</a:t>
            </a: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a:spLocks noGrp="1"/>
          </p:cNvSpPr>
          <p:nvPr>
            <p:ph type="title"/>
          </p:nvPr>
        </p:nvSpPr>
        <p:spPr>
          <a:xfrm>
            <a:off x="0" y="0"/>
            <a:ext cx="9144000" cy="1143000"/>
          </a:xfrm>
        </p:spPr>
        <p:txBody>
          <a:bodyPr/>
          <a:lstStyle/>
          <a:p>
            <a:r>
              <a:rPr lang="en-US" smtClean="0"/>
              <a:t>Paris Peace Talks</a:t>
            </a:r>
          </a:p>
        </p:txBody>
      </p:sp>
      <p:sp>
        <p:nvSpPr>
          <p:cNvPr id="97282" name="Rectangle 3"/>
          <p:cNvSpPr>
            <a:spLocks noGrp="1"/>
          </p:cNvSpPr>
          <p:nvPr>
            <p:ph type="body" idx="1"/>
          </p:nvPr>
        </p:nvSpPr>
        <p:spPr>
          <a:xfrm>
            <a:off x="0" y="1600200"/>
            <a:ext cx="9144000" cy="5257800"/>
          </a:xfrm>
        </p:spPr>
        <p:txBody>
          <a:bodyPr/>
          <a:lstStyle/>
          <a:p>
            <a:pPr>
              <a:lnSpc>
                <a:spcPct val="80000"/>
              </a:lnSpc>
            </a:pPr>
            <a:r>
              <a:rPr lang="en-US" sz="2800" smtClean="0"/>
              <a:t>Peace talks began in Paris in 1968, yielded few results. Was between representatives of the U.S., Thieu gov. of South Vietnam; North Vietnam, and Vietcong</a:t>
            </a:r>
          </a:p>
          <a:p>
            <a:pPr>
              <a:lnSpc>
                <a:spcPct val="80000"/>
              </a:lnSpc>
            </a:pPr>
            <a:endParaRPr lang="en-US" sz="2800" smtClean="0"/>
          </a:p>
          <a:p>
            <a:pPr>
              <a:lnSpc>
                <a:spcPct val="80000"/>
              </a:lnSpc>
            </a:pPr>
            <a:r>
              <a:rPr lang="en-US" sz="2800" smtClean="0"/>
              <a:t>U.S. and South Vietnam said for all North  Vietnamese forces to withdraw from south Vietnam &amp; Thieu Regime remain in power. </a:t>
            </a:r>
          </a:p>
          <a:p>
            <a:pPr>
              <a:lnSpc>
                <a:spcPct val="80000"/>
              </a:lnSpc>
            </a:pPr>
            <a:endParaRPr lang="en-US" sz="2800" smtClean="0"/>
          </a:p>
          <a:p>
            <a:pPr>
              <a:lnSpc>
                <a:spcPct val="80000"/>
              </a:lnSpc>
            </a:pPr>
            <a:r>
              <a:rPr lang="en-US" sz="2800" smtClean="0"/>
              <a:t>North Vietnamese and Vietcong demanded U.S. troops to withdraw from South Vietnam &amp; Coalition gov. that included Vietcong would replace the Thieu Regime. </a:t>
            </a:r>
          </a:p>
          <a:p>
            <a:pPr>
              <a:lnSpc>
                <a:spcPct val="80000"/>
              </a:lnSpc>
              <a:buFont typeface="Arial" charset="0"/>
              <a:buNone/>
            </a:pPr>
            <a:endParaRPr lang="en-US" sz="2800" smtClean="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2"/>
          <p:cNvSpPr>
            <a:spLocks noGrp="1"/>
          </p:cNvSpPr>
          <p:nvPr>
            <p:ph type="title"/>
          </p:nvPr>
        </p:nvSpPr>
        <p:spPr>
          <a:xfrm>
            <a:off x="0" y="0"/>
            <a:ext cx="9144000" cy="1143000"/>
          </a:xfrm>
        </p:spPr>
        <p:txBody>
          <a:bodyPr/>
          <a:lstStyle/>
          <a:p>
            <a:r>
              <a:rPr lang="en-US" smtClean="0"/>
              <a:t>Secret War</a:t>
            </a:r>
          </a:p>
        </p:txBody>
      </p:sp>
      <p:sp>
        <p:nvSpPr>
          <p:cNvPr id="99330" name="Rectangle 3"/>
          <p:cNvSpPr>
            <a:spLocks noGrp="1"/>
          </p:cNvSpPr>
          <p:nvPr>
            <p:ph type="body" idx="1"/>
          </p:nvPr>
        </p:nvSpPr>
        <p:spPr>
          <a:xfrm>
            <a:off x="0" y="1600200"/>
            <a:ext cx="9144000" cy="5257800"/>
          </a:xfrm>
        </p:spPr>
        <p:txBody>
          <a:bodyPr/>
          <a:lstStyle/>
          <a:p>
            <a:pPr>
              <a:lnSpc>
                <a:spcPct val="90000"/>
              </a:lnSpc>
            </a:pPr>
            <a:r>
              <a:rPr lang="en-US" smtClean="0"/>
              <a:t>To force North Vietnamese to negotiate American forces withdrew. </a:t>
            </a:r>
          </a:p>
          <a:p>
            <a:pPr>
              <a:lnSpc>
                <a:spcPct val="90000"/>
              </a:lnSpc>
            </a:pPr>
            <a:endParaRPr lang="en-US" smtClean="0"/>
          </a:p>
          <a:p>
            <a:pPr>
              <a:lnSpc>
                <a:spcPct val="90000"/>
              </a:lnSpc>
            </a:pPr>
            <a:r>
              <a:rPr lang="en-US" smtClean="0"/>
              <a:t>March 1969, Nixon ordered secret bombing of enemy supply routes and bases in Cambodia, Laos, and North Vietnam.</a:t>
            </a:r>
          </a:p>
          <a:p>
            <a:pPr>
              <a:lnSpc>
                <a:spcPct val="90000"/>
              </a:lnSpc>
            </a:pPr>
            <a:endParaRPr lang="en-US" smtClean="0"/>
          </a:p>
          <a:p>
            <a:pPr>
              <a:lnSpc>
                <a:spcPct val="90000"/>
              </a:lnSpc>
            </a:pPr>
            <a:r>
              <a:rPr lang="en-US" smtClean="0"/>
              <a:t>Bombing raids failed to cut supply lines and bring the North Vietnamese to the bargaining table, instead attack to Cambodia and Loas.</a:t>
            </a: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p:cNvSpPr>
            <a:spLocks noGrp="1"/>
          </p:cNvSpPr>
          <p:nvPr>
            <p:ph type="title"/>
          </p:nvPr>
        </p:nvSpPr>
        <p:spPr>
          <a:xfrm>
            <a:off x="0" y="274638"/>
            <a:ext cx="9144000" cy="1143000"/>
          </a:xfrm>
        </p:spPr>
        <p:txBody>
          <a:bodyPr/>
          <a:lstStyle/>
          <a:p>
            <a:r>
              <a:rPr lang="en-US" smtClean="0"/>
              <a:t>A Bigger Stick</a:t>
            </a:r>
          </a:p>
        </p:txBody>
      </p:sp>
      <p:sp>
        <p:nvSpPr>
          <p:cNvPr id="101378" name="Rectangle 3"/>
          <p:cNvSpPr>
            <a:spLocks noGrp="1"/>
          </p:cNvSpPr>
          <p:nvPr>
            <p:ph type="body" idx="1"/>
          </p:nvPr>
        </p:nvSpPr>
        <p:spPr>
          <a:xfrm>
            <a:off x="0" y="1600200"/>
            <a:ext cx="9144000" cy="5257800"/>
          </a:xfrm>
        </p:spPr>
        <p:txBody>
          <a:bodyPr/>
          <a:lstStyle/>
          <a:p>
            <a:r>
              <a:rPr lang="en-US" smtClean="0"/>
              <a:t>3,600+ secret bombing missions and 110,000 tons of bombs failed to wiped out communist bases.</a:t>
            </a:r>
          </a:p>
          <a:p>
            <a:pPr algn="ctr">
              <a:buFont typeface="Arial" charset="0"/>
              <a:buNone/>
            </a:pPr>
            <a:r>
              <a:rPr lang="en-US" sz="4000" b="1" smtClean="0"/>
              <a:t>Home Front</a:t>
            </a:r>
          </a:p>
          <a:p>
            <a:r>
              <a:rPr lang="en-US" sz="3600" smtClean="0"/>
              <a:t>News provoked widespread protests. National guard fired on and killed anit-war protestors at Kent state and local police did the same at Jackson State.  </a:t>
            </a:r>
          </a:p>
          <a:p>
            <a:pPr algn="ctr">
              <a:buFont typeface="Arial" charset="0"/>
              <a:buNone/>
            </a:pPr>
            <a:endParaRPr lang="en-US" sz="4000" b="1" smtClean="0"/>
          </a:p>
          <a:p>
            <a:endParaRPr lang="en-US" smtClean="0"/>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2"/>
          <p:cNvSpPr>
            <a:spLocks noGrp="1"/>
          </p:cNvSpPr>
          <p:nvPr>
            <p:ph type="title"/>
          </p:nvPr>
        </p:nvSpPr>
        <p:spPr>
          <a:xfrm>
            <a:off x="0" y="0"/>
            <a:ext cx="9144000" cy="1143000"/>
          </a:xfrm>
        </p:spPr>
        <p:txBody>
          <a:bodyPr/>
          <a:lstStyle/>
          <a:p>
            <a:r>
              <a:rPr lang="en-US" smtClean="0"/>
              <a:t>Final Years of War</a:t>
            </a:r>
          </a:p>
        </p:txBody>
      </p:sp>
      <p:sp>
        <p:nvSpPr>
          <p:cNvPr id="103426" name="Rectangle 3"/>
          <p:cNvSpPr>
            <a:spLocks noGrp="1"/>
          </p:cNvSpPr>
          <p:nvPr>
            <p:ph type="body" idx="1"/>
          </p:nvPr>
        </p:nvSpPr>
        <p:spPr>
          <a:xfrm>
            <a:off x="0" y="1600200"/>
            <a:ext cx="9144000" cy="5257800"/>
          </a:xfrm>
        </p:spPr>
        <p:txBody>
          <a:bodyPr/>
          <a:lstStyle/>
          <a:p>
            <a:pPr>
              <a:lnSpc>
                <a:spcPct val="90000"/>
              </a:lnSpc>
            </a:pPr>
            <a:r>
              <a:rPr lang="en-US" smtClean="0"/>
              <a:t>South Vietnamese troops proved unable to defeat the communist forces. </a:t>
            </a:r>
          </a:p>
          <a:p>
            <a:pPr>
              <a:lnSpc>
                <a:spcPct val="90000"/>
              </a:lnSpc>
            </a:pPr>
            <a:endParaRPr lang="en-US" smtClean="0"/>
          </a:p>
          <a:p>
            <a:pPr>
              <a:lnSpc>
                <a:spcPct val="90000"/>
              </a:lnSpc>
            </a:pPr>
            <a:r>
              <a:rPr lang="en-US" smtClean="0"/>
              <a:t>Feb. 1971 South Vietnamese troops invaded Laos to cut off the flow of supplies from North Vietnam to South.</a:t>
            </a:r>
          </a:p>
          <a:p>
            <a:pPr>
              <a:lnSpc>
                <a:spcPct val="90000"/>
              </a:lnSpc>
            </a:pPr>
            <a:endParaRPr lang="en-US" smtClean="0"/>
          </a:p>
          <a:p>
            <a:pPr>
              <a:lnSpc>
                <a:spcPct val="90000"/>
              </a:lnSpc>
            </a:pPr>
            <a:r>
              <a:rPr lang="en-US" smtClean="0"/>
              <a:t>North Vietnamese troops crushed South Vietnamese forces in 6 weeks.</a:t>
            </a:r>
          </a:p>
          <a:p>
            <a:pPr>
              <a:lnSpc>
                <a:spcPct val="90000"/>
              </a:lnSpc>
              <a:buFont typeface="Arial" charset="0"/>
              <a:buNone/>
            </a:pPr>
            <a:r>
              <a:rPr lang="en-US" smtClean="0"/>
              <a:t> </a:t>
            </a:r>
          </a:p>
          <a:p>
            <a:pPr>
              <a:lnSpc>
                <a:spcPct val="90000"/>
              </a:lnSpc>
              <a:buFont typeface="Arial" charset="0"/>
              <a:buNone/>
            </a:pPr>
            <a:endParaRPr lang="en-US" smtClean="0"/>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2"/>
          <p:cNvSpPr>
            <a:spLocks noGrp="1"/>
          </p:cNvSpPr>
          <p:nvPr>
            <p:ph type="title"/>
          </p:nvPr>
        </p:nvSpPr>
        <p:spPr>
          <a:xfrm>
            <a:off x="0" y="0"/>
            <a:ext cx="9144000" cy="1143000"/>
          </a:xfrm>
        </p:spPr>
        <p:txBody>
          <a:bodyPr/>
          <a:lstStyle/>
          <a:p>
            <a:r>
              <a:rPr lang="en-US" smtClean="0"/>
              <a:t>Renewed Peace Talks</a:t>
            </a:r>
          </a:p>
        </p:txBody>
      </p:sp>
      <p:sp>
        <p:nvSpPr>
          <p:cNvPr id="105474" name="Rectangle 3"/>
          <p:cNvSpPr>
            <a:spLocks noGrp="1"/>
          </p:cNvSpPr>
          <p:nvPr>
            <p:ph type="body" idx="1"/>
          </p:nvPr>
        </p:nvSpPr>
        <p:spPr>
          <a:xfrm>
            <a:off x="0" y="990600"/>
            <a:ext cx="9144000" cy="5867400"/>
          </a:xfrm>
        </p:spPr>
        <p:txBody>
          <a:bodyPr/>
          <a:lstStyle/>
          <a:p>
            <a:pPr>
              <a:lnSpc>
                <a:spcPct val="80000"/>
              </a:lnSpc>
            </a:pPr>
            <a:r>
              <a:rPr lang="en-US" sz="2800" smtClean="0"/>
              <a:t>Oct. 1972 talks re-opened in Paris first time in 10 years in war peace seemed in reach.</a:t>
            </a:r>
          </a:p>
          <a:p>
            <a:pPr>
              <a:lnSpc>
                <a:spcPct val="80000"/>
              </a:lnSpc>
            </a:pPr>
            <a:endParaRPr lang="en-US" sz="2800" smtClean="0"/>
          </a:p>
          <a:p>
            <a:pPr>
              <a:lnSpc>
                <a:spcPct val="80000"/>
              </a:lnSpc>
            </a:pPr>
            <a:r>
              <a:rPr lang="en-US" sz="2800" smtClean="0"/>
              <a:t>North Vietnamese agreed to drop their demand U.S. would allow North Vietnamese troops in the South.</a:t>
            </a:r>
          </a:p>
          <a:p>
            <a:pPr>
              <a:lnSpc>
                <a:spcPct val="80000"/>
              </a:lnSpc>
            </a:pPr>
            <a:r>
              <a:rPr lang="en-US" sz="2800" smtClean="0"/>
              <a:t> U.S. allowed Vietcong to play a role in final political settlement. Cease-fire agreement was negotiated. </a:t>
            </a:r>
          </a:p>
          <a:p>
            <a:pPr>
              <a:lnSpc>
                <a:spcPct val="80000"/>
              </a:lnSpc>
            </a:pPr>
            <a:endParaRPr lang="en-US" sz="2800" smtClean="0"/>
          </a:p>
          <a:p>
            <a:pPr>
              <a:lnSpc>
                <a:spcPct val="80000"/>
              </a:lnSpc>
            </a:pPr>
            <a:r>
              <a:rPr lang="en-US" sz="2800" smtClean="0"/>
              <a:t> Dec. 18 Nixon ordered the bombing of North Vietnamese major cities, Hanoi and Haiphong.</a:t>
            </a:r>
          </a:p>
          <a:p>
            <a:pPr>
              <a:lnSpc>
                <a:spcPct val="80000"/>
              </a:lnSpc>
            </a:pPr>
            <a:endParaRPr lang="en-US" sz="2800" smtClean="0"/>
          </a:p>
          <a:p>
            <a:pPr>
              <a:lnSpc>
                <a:spcPct val="80000"/>
              </a:lnSpc>
            </a:pPr>
            <a:r>
              <a:rPr lang="en-US" sz="2800" smtClean="0"/>
              <a:t>Jan. 1973 North Vietnamese agreed to return to the bargaining table it took one week to reach agreement. Nixon sent $1 billion in military equipment to South Vietnamese. </a:t>
            </a:r>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2"/>
          <p:cNvSpPr>
            <a:spLocks noGrp="1"/>
          </p:cNvSpPr>
          <p:nvPr>
            <p:ph type="title"/>
          </p:nvPr>
        </p:nvSpPr>
        <p:spPr>
          <a:xfrm>
            <a:off x="0" y="0"/>
            <a:ext cx="9144000" cy="1143000"/>
          </a:xfrm>
        </p:spPr>
        <p:txBody>
          <a:bodyPr/>
          <a:lstStyle/>
          <a:p>
            <a:r>
              <a:rPr lang="en-US" smtClean="0"/>
              <a:t>Fall of Saigon</a:t>
            </a:r>
          </a:p>
        </p:txBody>
      </p:sp>
      <p:sp>
        <p:nvSpPr>
          <p:cNvPr id="107522" name="Rectangle 3"/>
          <p:cNvSpPr>
            <a:spLocks noGrp="1"/>
          </p:cNvSpPr>
          <p:nvPr>
            <p:ph type="body" idx="1"/>
          </p:nvPr>
        </p:nvSpPr>
        <p:spPr>
          <a:xfrm>
            <a:off x="0" y="990600"/>
            <a:ext cx="9144000" cy="5867400"/>
          </a:xfrm>
        </p:spPr>
        <p:txBody>
          <a:bodyPr/>
          <a:lstStyle/>
          <a:p>
            <a:r>
              <a:rPr lang="en-US" smtClean="0"/>
              <a:t>Issues unresolved by the treaty would be settled on the battlefield.</a:t>
            </a:r>
          </a:p>
          <a:p>
            <a:endParaRPr lang="en-US" smtClean="0"/>
          </a:p>
          <a:p>
            <a:r>
              <a:rPr lang="en-US" smtClean="0"/>
              <a:t>March 1973 last American troops left the cease-fire collapsed and fighting broke in Vietnam, Laos and Cambodia. Thieu turned to U.S. to aid and congress refused to grant it. </a:t>
            </a:r>
          </a:p>
          <a:p>
            <a:endParaRPr lang="en-US" smtClean="0"/>
          </a:p>
          <a:p>
            <a:r>
              <a:rPr lang="en-US" smtClean="0"/>
              <a:t>April 30,1975 Saigon fell to communism south Vietnam surrendered to North Vietnam. </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idx="4294967295"/>
          </p:nvPr>
        </p:nvSpPr>
        <p:spPr>
          <a:xfrm>
            <a:off x="0" y="0"/>
            <a:ext cx="9144000" cy="1143000"/>
          </a:xfrm>
        </p:spPr>
        <p:txBody>
          <a:bodyPr/>
          <a:lstStyle/>
          <a:p>
            <a:pPr eaLnBrk="1" hangingPunct="1"/>
            <a:r>
              <a:rPr lang="en-US" smtClean="0">
                <a:latin typeface="HelveticaNeueLT Std Lt Ext"/>
              </a:rPr>
              <a:t>Continued. . .</a:t>
            </a:r>
          </a:p>
        </p:txBody>
      </p:sp>
      <p:sp>
        <p:nvSpPr>
          <p:cNvPr id="32770" name="Rectangle 3"/>
          <p:cNvSpPr>
            <a:spLocks noGrp="1"/>
          </p:cNvSpPr>
          <p:nvPr>
            <p:ph type="body" idx="4294967295"/>
          </p:nvPr>
        </p:nvSpPr>
        <p:spPr>
          <a:xfrm>
            <a:off x="0" y="914400"/>
            <a:ext cx="9144000" cy="5943600"/>
          </a:xfrm>
        </p:spPr>
        <p:txBody>
          <a:bodyPr/>
          <a:lstStyle/>
          <a:p>
            <a:pPr eaLnBrk="1" hangingPunct="1"/>
            <a:r>
              <a:rPr lang="en-US" smtClean="0">
                <a:latin typeface="Calibri" pitchFamily="34" charset="0"/>
              </a:rPr>
              <a:t>Dove- Person who supports the withdrawal of U.S. troops from war and favors a negotiated end to war.</a:t>
            </a:r>
          </a:p>
          <a:p>
            <a:pPr eaLnBrk="1" hangingPunct="1"/>
            <a:endParaRPr lang="en-US" smtClean="0">
              <a:latin typeface="Calibri" pitchFamily="34" charset="0"/>
            </a:endParaRPr>
          </a:p>
          <a:p>
            <a:pPr eaLnBrk="1" hangingPunct="1"/>
            <a:r>
              <a:rPr lang="en-US" smtClean="0">
                <a:latin typeface="Calibri" pitchFamily="34" charset="0"/>
              </a:rPr>
              <a:t>Negotiate- To reach an agreement.</a:t>
            </a:r>
          </a:p>
          <a:p>
            <a:pPr eaLnBrk="1" hangingPunct="1"/>
            <a:endParaRPr lang="en-US" smtClean="0">
              <a:latin typeface="Calibri" pitchFamily="34" charset="0"/>
            </a:endParaRPr>
          </a:p>
          <a:p>
            <a:pPr eaLnBrk="1" hangingPunct="1"/>
            <a:r>
              <a:rPr lang="en-US" smtClean="0">
                <a:latin typeface="Calibri" pitchFamily="34" charset="0"/>
              </a:rPr>
              <a:t>Nationalist Movement- The activities of a group focused on freeing a nation from foreign influence and control.</a:t>
            </a:r>
          </a:p>
          <a:p>
            <a:pPr eaLnBrk="1" hangingPunct="1"/>
            <a:endParaRPr lang="en-US" smtClean="0">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2"/>
          <p:cNvSpPr>
            <a:spLocks noGrp="1"/>
          </p:cNvSpPr>
          <p:nvPr>
            <p:ph type="title"/>
          </p:nvPr>
        </p:nvSpPr>
        <p:spPr>
          <a:xfrm>
            <a:off x="0" y="0"/>
            <a:ext cx="9144000" cy="1143000"/>
          </a:xfrm>
        </p:spPr>
        <p:txBody>
          <a:bodyPr/>
          <a:lstStyle/>
          <a:p>
            <a:r>
              <a:rPr lang="en-US" smtClean="0"/>
              <a:t>Cost of War</a:t>
            </a:r>
          </a:p>
        </p:txBody>
      </p:sp>
      <p:sp>
        <p:nvSpPr>
          <p:cNvPr id="109570" name="Rectangle 3"/>
          <p:cNvSpPr>
            <a:spLocks noGrp="1"/>
          </p:cNvSpPr>
          <p:nvPr>
            <p:ph type="body" idx="1"/>
          </p:nvPr>
        </p:nvSpPr>
        <p:spPr>
          <a:xfrm>
            <a:off x="0" y="1371600"/>
            <a:ext cx="9144000" cy="5486400"/>
          </a:xfrm>
        </p:spPr>
        <p:txBody>
          <a:bodyPr/>
          <a:lstStyle/>
          <a:p>
            <a:r>
              <a:rPr lang="en-US" smtClean="0"/>
              <a:t>More than 58,000 Americans dead, 300,000 wounded many permanently disabled, $150 billion + had been poured into the war.</a:t>
            </a:r>
          </a:p>
          <a:p>
            <a:endParaRPr lang="en-US" smtClean="0"/>
          </a:p>
          <a:p>
            <a:r>
              <a:rPr lang="en-US" smtClean="0"/>
              <a:t>1</a:t>
            </a:r>
            <a:r>
              <a:rPr lang="en-US" baseline="30000" smtClean="0"/>
              <a:t>st</a:t>
            </a:r>
            <a:r>
              <a:rPr lang="en-US" smtClean="0"/>
              <a:t> time in history U.S. lost war. Optimism and self confidence inspired by WWII was shattered.</a:t>
            </a:r>
          </a:p>
          <a:p>
            <a:endParaRPr lang="en-US" smtClean="0"/>
          </a:p>
          <a:p>
            <a:r>
              <a:rPr lang="en-US" smtClean="0"/>
              <a:t> The U.S. had been unable to defeat the nationalist movement. </a:t>
            </a:r>
          </a:p>
        </p:txBody>
      </p:sp>
    </p:spTree>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3"/>
          <p:cNvSpPr>
            <a:spLocks noGrp="1"/>
          </p:cNvSpPr>
          <p:nvPr>
            <p:ph type="body" idx="4294967295"/>
          </p:nvPr>
        </p:nvSpPr>
        <p:spPr>
          <a:xfrm>
            <a:off x="304800" y="1524000"/>
            <a:ext cx="8229600" cy="4525963"/>
          </a:xfrm>
        </p:spPr>
        <p:txBody>
          <a:bodyPr/>
          <a:lstStyle/>
          <a:p>
            <a:pPr algn="ctr">
              <a:buFont typeface="Arial" charset="0"/>
              <a:buNone/>
            </a:pPr>
            <a:r>
              <a:rPr lang="en-US" sz="9600" b="1" smtClean="0">
                <a:latin typeface="Bickham Script Pro Regular"/>
              </a:rPr>
              <a:t>The End </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p:cNvSpPr>
          <p:nvPr>
            <p:ph type="title" idx="4294967295"/>
          </p:nvPr>
        </p:nvSpPr>
        <p:spPr>
          <a:xfrm>
            <a:off x="0" y="0"/>
            <a:ext cx="9144000" cy="1143000"/>
          </a:xfrm>
        </p:spPr>
        <p:txBody>
          <a:bodyPr/>
          <a:lstStyle/>
          <a:p>
            <a:pPr eaLnBrk="1" hangingPunct="1"/>
            <a:r>
              <a:rPr lang="en-US" sz="4000" smtClean="0">
                <a:latin typeface="HelveticaNeueLT Std Lt Ext"/>
              </a:rPr>
              <a:t>War in Southeast Asia</a:t>
            </a:r>
            <a:br>
              <a:rPr lang="en-US" sz="4000" smtClean="0">
                <a:latin typeface="HelveticaNeueLT Std Lt Ext"/>
              </a:rPr>
            </a:br>
            <a:r>
              <a:rPr lang="en-US" sz="3200" u="sng" smtClean="0">
                <a:latin typeface="HelveticaNeueLT Std Lt Ext"/>
              </a:rPr>
              <a:t>Section 1</a:t>
            </a:r>
          </a:p>
        </p:txBody>
      </p:sp>
      <p:sp>
        <p:nvSpPr>
          <p:cNvPr id="34818" name="Rectangle 3"/>
          <p:cNvSpPr>
            <a:spLocks noGrp="1"/>
          </p:cNvSpPr>
          <p:nvPr>
            <p:ph type="body" idx="4294967295"/>
          </p:nvPr>
        </p:nvSpPr>
        <p:spPr>
          <a:xfrm>
            <a:off x="0" y="1143000"/>
            <a:ext cx="9144000" cy="5715000"/>
          </a:xfrm>
        </p:spPr>
        <p:txBody>
          <a:bodyPr/>
          <a:lstStyle/>
          <a:p>
            <a:pPr eaLnBrk="1" hangingPunct="1">
              <a:lnSpc>
                <a:spcPct val="80000"/>
              </a:lnSpc>
            </a:pPr>
            <a:r>
              <a:rPr lang="en-US" sz="2800" smtClean="0">
                <a:latin typeface="Calibri" pitchFamily="34" charset="0"/>
              </a:rPr>
              <a:t>Sept. 2, 1945 Vietnam declared it’s independence. The French unwilling to give up Vietnam. </a:t>
            </a:r>
          </a:p>
          <a:p>
            <a:pPr eaLnBrk="1" hangingPunct="1">
              <a:lnSpc>
                <a:spcPct val="80000"/>
              </a:lnSpc>
            </a:pPr>
            <a:endParaRPr lang="en-US" sz="2800" smtClean="0">
              <a:latin typeface="Calibri" pitchFamily="34" charset="0"/>
            </a:endParaRPr>
          </a:p>
          <a:p>
            <a:pPr eaLnBrk="1" hangingPunct="1">
              <a:lnSpc>
                <a:spcPct val="80000"/>
              </a:lnSpc>
            </a:pPr>
            <a:r>
              <a:rPr lang="en-US" sz="2800" smtClean="0">
                <a:latin typeface="Calibri" pitchFamily="34" charset="0"/>
              </a:rPr>
              <a:t>Ho Chi Minh-leader who was committed to communists.</a:t>
            </a:r>
          </a:p>
          <a:p>
            <a:pPr eaLnBrk="1" hangingPunct="1">
              <a:lnSpc>
                <a:spcPct val="80000"/>
              </a:lnSpc>
            </a:pPr>
            <a:endParaRPr lang="en-US" sz="2800" smtClean="0">
              <a:latin typeface="Calibri" pitchFamily="34" charset="0"/>
            </a:endParaRPr>
          </a:p>
          <a:p>
            <a:pPr algn="ctr" eaLnBrk="1" hangingPunct="1">
              <a:lnSpc>
                <a:spcPct val="80000"/>
              </a:lnSpc>
              <a:buFont typeface="Arial" charset="0"/>
              <a:buNone/>
            </a:pPr>
            <a:r>
              <a:rPr lang="en-US" sz="4000" b="1" smtClean="0"/>
              <a:t>U.S. support for French</a:t>
            </a:r>
            <a:endParaRPr lang="en-US" sz="4000" b="1" smtClean="0">
              <a:latin typeface="Calibri" pitchFamily="34" charset="0"/>
            </a:endParaRPr>
          </a:p>
          <a:p>
            <a:pPr>
              <a:lnSpc>
                <a:spcPct val="80000"/>
              </a:lnSpc>
            </a:pPr>
            <a:r>
              <a:rPr lang="en-US" sz="2800" smtClean="0"/>
              <a:t>1950, French unable to best Vietnam, so they asked U.S. for aid.</a:t>
            </a:r>
          </a:p>
          <a:p>
            <a:pPr>
              <a:lnSpc>
                <a:spcPct val="80000"/>
              </a:lnSpc>
            </a:pPr>
            <a:endParaRPr lang="en-US" sz="2800" smtClean="0"/>
          </a:p>
          <a:p>
            <a:pPr>
              <a:lnSpc>
                <a:spcPct val="80000"/>
              </a:lnSpc>
            </a:pPr>
            <a:r>
              <a:rPr lang="en-US" sz="2800" smtClean="0"/>
              <a:t>Policy of </a:t>
            </a:r>
            <a:r>
              <a:rPr lang="en-US" sz="2800" b="1" smtClean="0"/>
              <a:t>containment</a:t>
            </a:r>
            <a:r>
              <a:rPr lang="en-US" sz="2800" smtClean="0"/>
              <a:t> would pull U.S. closer to war in Asia.</a:t>
            </a:r>
          </a:p>
          <a:p>
            <a:pPr>
              <a:lnSpc>
                <a:spcPct val="80000"/>
              </a:lnSpc>
            </a:pPr>
            <a:endParaRPr lang="en-US" sz="2800" smtClean="0"/>
          </a:p>
          <a:p>
            <a:pPr>
              <a:lnSpc>
                <a:spcPct val="80000"/>
              </a:lnSpc>
            </a:pPr>
            <a:r>
              <a:rPr lang="en-US" sz="2800" smtClean="0"/>
              <a:t>Truman sent $20 million to the French for military aid.</a:t>
            </a:r>
          </a:p>
          <a:p>
            <a:pPr eaLnBrk="1" hangingPunct="1">
              <a:lnSpc>
                <a:spcPct val="80000"/>
              </a:lnSpc>
            </a:pPr>
            <a:endParaRPr lang="en-US" sz="2800" smtClean="0">
              <a:latin typeface="Calibri" pitchFamily="34" charset="0"/>
            </a:endParaRPr>
          </a:p>
          <a:p>
            <a:pPr eaLnBrk="1" hangingPunct="1">
              <a:lnSpc>
                <a:spcPct val="80000"/>
              </a:lnSpc>
            </a:pPr>
            <a:endParaRPr lang="en-US" sz="2800" smtClean="0">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p:nvPr>
        </p:nvSpPr>
        <p:spPr>
          <a:xfrm>
            <a:off x="0" y="0"/>
            <a:ext cx="9144000" cy="1143000"/>
          </a:xfrm>
        </p:spPr>
        <p:txBody>
          <a:bodyPr/>
          <a:lstStyle/>
          <a:p>
            <a:r>
              <a:rPr lang="en-US" smtClean="0"/>
              <a:t>End of French Rule</a:t>
            </a:r>
          </a:p>
        </p:txBody>
      </p:sp>
      <p:sp>
        <p:nvSpPr>
          <p:cNvPr id="36866" name="Rectangle 3"/>
          <p:cNvSpPr>
            <a:spLocks noGrp="1"/>
          </p:cNvSpPr>
          <p:nvPr>
            <p:ph type="body" idx="1"/>
          </p:nvPr>
        </p:nvSpPr>
        <p:spPr>
          <a:xfrm>
            <a:off x="0" y="990600"/>
            <a:ext cx="9144000" cy="5867400"/>
          </a:xfrm>
        </p:spPr>
        <p:txBody>
          <a:bodyPr/>
          <a:lstStyle/>
          <a:p>
            <a:r>
              <a:rPr lang="en-US" smtClean="0"/>
              <a:t>Peace agreement said Vietnam would be temporarily divided along the 17</a:t>
            </a:r>
            <a:r>
              <a:rPr lang="en-US" baseline="30000" smtClean="0"/>
              <a:t>th</a:t>
            </a:r>
            <a:r>
              <a:rPr lang="en-US" smtClean="0"/>
              <a:t> parallel, Vietnamese would withdrawal north of that line and French would withdrawal to the south.</a:t>
            </a:r>
          </a:p>
          <a:p>
            <a:endParaRPr lang="en-US" smtClean="0"/>
          </a:p>
          <a:p>
            <a:r>
              <a:rPr lang="en-US" smtClean="0"/>
              <a:t>Vietnam reunified after national elections(1956)</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p:nvPr>
        </p:nvSpPr>
        <p:spPr>
          <a:xfrm>
            <a:off x="0" y="0"/>
            <a:ext cx="9144000" cy="1143000"/>
          </a:xfrm>
        </p:spPr>
        <p:txBody>
          <a:bodyPr/>
          <a:lstStyle/>
          <a:p>
            <a:r>
              <a:rPr lang="en-US" smtClean="0"/>
              <a:t>U.S. Enters War</a:t>
            </a:r>
          </a:p>
        </p:txBody>
      </p:sp>
      <p:sp>
        <p:nvSpPr>
          <p:cNvPr id="38914" name="Rectangle 3"/>
          <p:cNvSpPr>
            <a:spLocks noGrp="1"/>
          </p:cNvSpPr>
          <p:nvPr>
            <p:ph type="body" idx="1"/>
          </p:nvPr>
        </p:nvSpPr>
        <p:spPr>
          <a:xfrm>
            <a:off x="0" y="1143000"/>
            <a:ext cx="9144000" cy="5715000"/>
          </a:xfrm>
        </p:spPr>
        <p:txBody>
          <a:bodyPr/>
          <a:lstStyle/>
          <a:p>
            <a:r>
              <a:rPr lang="en-US" sz="2800" smtClean="0"/>
              <a:t>U.S. refuses to sign agreement, Eisenhower thought the loss of south Vietnam would deny the U.S. access to recourses in markets of southeast Asia.</a:t>
            </a:r>
          </a:p>
          <a:p>
            <a:pPr algn="ctr">
              <a:buFont typeface="Arial" charset="0"/>
              <a:buNone/>
            </a:pPr>
            <a:r>
              <a:rPr lang="en-US" sz="3600" b="1" smtClean="0"/>
              <a:t>The Diem Regime</a:t>
            </a:r>
          </a:p>
          <a:p>
            <a:r>
              <a:rPr lang="en-US" sz="2800" smtClean="0"/>
              <a:t>Ngo Dinh Diem = nationalist and anti-Communist, U.S. aided south Vietnam with $1 billion but 4 out of 5 dollars of the aid was spent on military.</a:t>
            </a:r>
          </a:p>
          <a:p>
            <a:endParaRPr lang="en-US" sz="2800" smtClean="0"/>
          </a:p>
          <a:p>
            <a:r>
              <a:rPr lang="en-US" sz="2800" smtClean="0"/>
              <a:t>Diem rejected any reforms that would weaken the ruling class.</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4" descr="diem"/>
          <p:cNvPicPr>
            <a:picLocks noChangeAspect="1" noChangeArrowheads="1"/>
          </p:cNvPicPr>
          <p:nvPr/>
        </p:nvPicPr>
        <p:blipFill>
          <a:blip r:embed="rId2"/>
          <a:srcRect/>
          <a:stretch>
            <a:fillRect/>
          </a:stretch>
        </p:blipFill>
        <p:spPr bwMode="auto">
          <a:xfrm>
            <a:off x="2362200" y="228600"/>
            <a:ext cx="4348163" cy="6400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545</TotalTime>
  <Words>2530</Words>
  <Application>Microsoft Office PowerPoint</Application>
  <PresentationFormat>On-screen Show (4:3)</PresentationFormat>
  <Paragraphs>324</Paragraphs>
  <Slides>51</Slides>
  <Notes>35</Notes>
  <HiddenSlides>0</HiddenSlides>
  <MMClips>0</MMClips>
  <ScaleCrop>false</ScaleCrop>
  <HeadingPairs>
    <vt:vector size="6" baseType="variant">
      <vt:variant>
        <vt:lpstr>Fonts Used</vt:lpstr>
      </vt:variant>
      <vt:variant>
        <vt:i4>6</vt:i4>
      </vt:variant>
      <vt:variant>
        <vt:lpstr>Design Template</vt:lpstr>
      </vt:variant>
      <vt:variant>
        <vt:i4>2</vt:i4>
      </vt:variant>
      <vt:variant>
        <vt:lpstr>Slide Titles</vt:lpstr>
      </vt:variant>
      <vt:variant>
        <vt:i4>51</vt:i4>
      </vt:variant>
    </vt:vector>
  </HeadingPairs>
  <TitlesOfParts>
    <vt:vector size="59" baseType="lpstr">
      <vt:lpstr>Arial</vt:lpstr>
      <vt:lpstr>Calibri</vt:lpstr>
      <vt:lpstr>Arial Unicode MS</vt:lpstr>
      <vt:lpstr>HelveticaNeueLT Std Lt Ext</vt:lpstr>
      <vt:lpstr>Symbol</vt:lpstr>
      <vt:lpstr>Bickham Script Pro Regular</vt:lpstr>
      <vt:lpstr>Office Theme</vt:lpstr>
      <vt:lpstr>1_Office Theme</vt:lpstr>
      <vt:lpstr>Chapter 23 </vt:lpstr>
      <vt:lpstr>Chapter Vocabulary</vt:lpstr>
      <vt:lpstr>Continued. . .</vt:lpstr>
      <vt:lpstr>Continued. . .</vt:lpstr>
      <vt:lpstr>Continued. . .</vt:lpstr>
      <vt:lpstr>War in Southeast Asia Section 1</vt:lpstr>
      <vt:lpstr>End of French Rule</vt:lpstr>
      <vt:lpstr>U.S. Enters War</vt:lpstr>
      <vt:lpstr>Slide 9</vt:lpstr>
      <vt:lpstr>Civil War</vt:lpstr>
      <vt:lpstr>Slide 11</vt:lpstr>
      <vt:lpstr>The Kennedy Years</vt:lpstr>
      <vt:lpstr>Johnson’s War</vt:lpstr>
      <vt:lpstr>Operation Rolling Thunder</vt:lpstr>
      <vt:lpstr>Fighting the War</vt:lpstr>
      <vt:lpstr>Air War</vt:lpstr>
      <vt:lpstr>Slide 17</vt:lpstr>
      <vt:lpstr>Ground War </vt:lpstr>
      <vt:lpstr>Endless War</vt:lpstr>
      <vt:lpstr>1960: A Year of Crises  Tet Offensive: A Turning Point Section 2</vt:lpstr>
      <vt:lpstr>Crisis of U.S. policy</vt:lpstr>
      <vt:lpstr>Johnson's Decision</vt:lpstr>
      <vt:lpstr>Slide 23</vt:lpstr>
      <vt:lpstr>Slide 24</vt:lpstr>
      <vt:lpstr>The Democratic Primaries </vt:lpstr>
      <vt:lpstr>Kennedy's Assassination </vt:lpstr>
      <vt:lpstr>Slide 27</vt:lpstr>
      <vt:lpstr>The Democratic Convention</vt:lpstr>
      <vt:lpstr>Slide 29</vt:lpstr>
      <vt:lpstr>Nixon and the Republicans</vt:lpstr>
      <vt:lpstr>Slide 31</vt:lpstr>
      <vt:lpstr>The Wallace Campaign</vt:lpstr>
      <vt:lpstr>The Election</vt:lpstr>
      <vt:lpstr>The War at Home Student Movement Section 3</vt:lpstr>
      <vt:lpstr>Students for Democratic Society</vt:lpstr>
      <vt:lpstr>Resisting the Draft</vt:lpstr>
      <vt:lpstr>War Divides the Nation </vt:lpstr>
      <vt:lpstr>Early Reporting on the War</vt:lpstr>
      <vt:lpstr>The My Lai Massacre</vt:lpstr>
      <vt:lpstr>The War Comes Home</vt:lpstr>
      <vt:lpstr>Jackson State</vt:lpstr>
      <vt:lpstr>End of a Decade</vt:lpstr>
      <vt:lpstr>Ending the War Vietnamiztion Section 4</vt:lpstr>
      <vt:lpstr>Paris Peace Talks</vt:lpstr>
      <vt:lpstr>Secret War</vt:lpstr>
      <vt:lpstr>A Bigger Stick</vt:lpstr>
      <vt:lpstr>Final Years of War</vt:lpstr>
      <vt:lpstr>Renewed Peace Talks</vt:lpstr>
      <vt:lpstr>Fall of Saigon</vt:lpstr>
      <vt:lpstr>Cost of War</vt:lpstr>
      <vt:lpstr>Slide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23 </dc:title>
  <dc:subject/>
  <dc:creator/>
  <cp:keywords/>
  <dc:description/>
  <cp:lastModifiedBy>ASD</cp:lastModifiedBy>
  <cp:revision>25</cp:revision>
  <dcterms:modified xsi:type="dcterms:W3CDTF">2010-07-08T20:36:39Z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TC300049069990</vt:lpwstr>
  </property>
</Properties>
</file>